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slides/slide30.xml" ContentType="application/vnd.openxmlformats-officedocument.presentationml.slide+xml"/>
  <Override PartName="/ppt/slides/slide31.xml" ContentType="application/vnd.openxmlformats-officedocument.presentationml.slide+xml"/>
  <Override PartName="/ppt/presentation.xml" ContentType="application/vnd.openxmlformats-officedocument.presentationml.presentation.main+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slideLayouts/slideLayout1.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slideMasters/slideMaster1.xml" ContentType="application/vnd.openxmlformats-officedocument.presentationml.slideMaster+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Lst>
  <p:notesMasterIdLst>
    <p:notesMasterId r:id="rId36"/>
  </p:notesMasterIdLst>
  <p:handoutMasterIdLst>
    <p:handoutMasterId r:id="rId37"/>
  </p:handoutMasterIdLst>
  <p:sldIdLst>
    <p:sldId id="272" r:id="rId5"/>
    <p:sldId id="257" r:id="rId6"/>
    <p:sldId id="258" r:id="rId7"/>
    <p:sldId id="302" r:id="rId8"/>
    <p:sldId id="323" r:id="rId9"/>
    <p:sldId id="303" r:id="rId10"/>
    <p:sldId id="324" r:id="rId11"/>
    <p:sldId id="362" r:id="rId12"/>
    <p:sldId id="326" r:id="rId13"/>
    <p:sldId id="309" r:id="rId14"/>
    <p:sldId id="310" r:id="rId15"/>
    <p:sldId id="327" r:id="rId16"/>
    <p:sldId id="328" r:id="rId17"/>
    <p:sldId id="316" r:id="rId18"/>
    <p:sldId id="350" r:id="rId19"/>
    <p:sldId id="359" r:id="rId20"/>
    <p:sldId id="322" r:id="rId21"/>
    <p:sldId id="329" r:id="rId22"/>
    <p:sldId id="330" r:id="rId23"/>
    <p:sldId id="331" r:id="rId24"/>
    <p:sldId id="363" r:id="rId25"/>
    <p:sldId id="333" r:id="rId26"/>
    <p:sldId id="334" r:id="rId27"/>
    <p:sldId id="335" r:id="rId28"/>
    <p:sldId id="336" r:id="rId29"/>
    <p:sldId id="337" r:id="rId30"/>
    <p:sldId id="338" r:id="rId31"/>
    <p:sldId id="339" r:id="rId32"/>
    <p:sldId id="342" r:id="rId33"/>
    <p:sldId id="343" r:id="rId34"/>
    <p:sldId id="301" r:id="rId35"/>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inta Sunddal Pedersen" initials="BSP" lastIdx="11" clrIdx="0"/>
  <p:cmAuthor id="1" name="Maria Kræmmer Bødtcher" initials="MKB" lastIdx="26" clrIdx="1">
    <p:extLst>
      <p:ext uri="{19B8F6BF-5375-455C-9EA6-DF929625EA0E}">
        <p15:presenceInfo xmlns:p15="http://schemas.microsoft.com/office/powerpoint/2012/main" userId="S-1-5-21-2998415252-1569653387-2273806867-956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4A1"/>
    <a:srgbClr val="29216A"/>
    <a:srgbClr val="3831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p:restoredTop sz="77801" autoAdjust="0"/>
  </p:normalViewPr>
  <p:slideViewPr>
    <p:cSldViewPr snapToGrid="0" snapToObjects="1">
      <p:cViewPr varScale="1">
        <p:scale>
          <a:sx n="89" d="100"/>
          <a:sy n="89" d="100"/>
        </p:scale>
        <p:origin x="216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99" d="100"/>
          <a:sy n="99" d="100"/>
        </p:scale>
        <p:origin x="3064" y="184"/>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ustomXml" Target="../customXml/item4.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wk279\AppData\Local\Microsoft\Windows\INetCache\Content.Outlook\PBSAX0F3\Overblik2019_LVU.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wk279\AppData\Local\Microsoft\Windows\INetCache\Content.Outlook\PBSAX0F3\Overblik2019_LVU.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'[2]SUND - new'!$T$72</c:f>
              <c:strCache>
                <c:ptCount val="1"/>
                <c:pt idx="0">
                  <c:v>International publications</c:v>
                </c:pt>
              </c:strCache>
            </c:strRef>
          </c:tx>
          <c:spPr>
            <a:ln w="38100" cap="rnd">
              <a:solidFill>
                <a:srgbClr val="D02800"/>
              </a:solidFill>
              <a:round/>
            </a:ln>
            <a:effectLst/>
          </c:spPr>
          <c:marker>
            <c:symbol val="circle"/>
            <c:size val="8"/>
            <c:spPr>
              <a:solidFill>
                <a:schemeClr val="bg1"/>
              </a:solidFill>
              <a:ln w="38100">
                <a:solidFill>
                  <a:srgbClr val="D02800"/>
                </a:solidFill>
              </a:ln>
              <a:effectLst/>
            </c:spPr>
          </c:marker>
          <c:dLbls>
            <c:dLbl>
              <c:idx val="0"/>
              <c:layout>
                <c:manualLayout>
                  <c:x val="-2.3014023621198126E-2"/>
                  <c:y val="4.981351983921805E-2"/>
                </c:manualLayout>
              </c:layout>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5495"/>
                        <a:gd name="adj2" fmla="val -71295"/>
                      </a:avLst>
                    </a:prstGeom>
                    <a:noFill/>
                    <a:ln>
                      <a:noFill/>
                    </a:ln>
                  </c15:spPr>
                  <c15:layout/>
                </c:ext>
                <c:ext xmlns:c16="http://schemas.microsoft.com/office/drawing/2014/chart" uri="{C3380CC4-5D6E-409C-BE32-E72D297353CC}">
                  <c16:uniqueId val="{00000000-54CD-40AE-9418-85C2B3C8CF0B}"/>
                </c:ext>
              </c:extLst>
            </c:dLbl>
            <c:dLbl>
              <c:idx val="1"/>
              <c:layout>
                <c:manualLayout>
                  <c:x val="-2.3431309574602831E-2"/>
                  <c:y val="5.3426924361706464E-2"/>
                </c:manualLayout>
              </c:layout>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7546"/>
                        <a:gd name="adj2" fmla="val -75128"/>
                      </a:avLst>
                    </a:prstGeom>
                    <a:noFill/>
                    <a:ln>
                      <a:noFill/>
                    </a:ln>
                  </c15:spPr>
                  <c15:layout/>
                </c:ext>
                <c:ext xmlns:c16="http://schemas.microsoft.com/office/drawing/2014/chart" uri="{C3380CC4-5D6E-409C-BE32-E72D297353CC}">
                  <c16:uniqueId val="{00000001-54CD-40AE-9418-85C2B3C8CF0B}"/>
                </c:ext>
              </c:extLst>
            </c:dLbl>
            <c:dLbl>
              <c:idx val="2"/>
              <c:layout>
                <c:manualLayout>
                  <c:x val="-2.4615338931529302E-2"/>
                  <c:y val="4.981351983921805E-2"/>
                </c:manualLayout>
              </c:layout>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5789"/>
                        <a:gd name="adj2" fmla="val -68739"/>
                      </a:avLst>
                    </a:prstGeom>
                    <a:noFill/>
                    <a:ln>
                      <a:noFill/>
                    </a:ln>
                  </c15:spPr>
                  <c15:layout/>
                </c:ext>
                <c:ext xmlns:c16="http://schemas.microsoft.com/office/drawing/2014/chart" uri="{C3380CC4-5D6E-409C-BE32-E72D297353CC}">
                  <c16:uniqueId val="{00000002-54CD-40AE-9418-85C2B3C8CF0B}"/>
                </c:ext>
              </c:extLst>
            </c:dLbl>
            <c:dLbl>
              <c:idx val="3"/>
              <c:layout>
                <c:manualLayout>
                  <c:x val="-2.808037521352694E-2"/>
                  <c:y val="4.981351983921805E-2"/>
                </c:manualLayout>
              </c:layout>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2157"/>
                        <a:gd name="adj2" fmla="val -66610"/>
                      </a:avLst>
                    </a:prstGeom>
                    <a:noFill/>
                    <a:ln>
                      <a:noFill/>
                    </a:ln>
                  </c15:spPr>
                  <c15:layout/>
                </c:ext>
                <c:ext xmlns:c16="http://schemas.microsoft.com/office/drawing/2014/chart" uri="{C3380CC4-5D6E-409C-BE32-E72D297353CC}">
                  <c16:uniqueId val="{00000003-54CD-40AE-9418-85C2B3C8CF0B}"/>
                </c:ext>
              </c:extLst>
            </c:dLbl>
            <c:dLbl>
              <c:idx val="4"/>
              <c:layout>
                <c:manualLayout>
                  <c:x val="-1.9018705975941345E-2"/>
                  <c:y val="5.0626690200393135E-2"/>
                </c:manualLayout>
              </c:layout>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6117"/>
                        <a:gd name="adj2" fmla="val -73850"/>
                      </a:avLst>
                    </a:prstGeom>
                    <a:noFill/>
                    <a:ln>
                      <a:noFill/>
                    </a:ln>
                  </c15:spPr>
                  <c15:layout/>
                </c:ext>
                <c:ext xmlns:c16="http://schemas.microsoft.com/office/drawing/2014/chart" uri="{C3380CC4-5D6E-409C-BE32-E72D297353CC}">
                  <c16:uniqueId val="{00000004-54CD-40AE-9418-85C2B3C8CF0B}"/>
                </c:ext>
              </c:extLst>
            </c:dLbl>
            <c:numFmt formatCode="#,##0" sourceLinked="0"/>
            <c:spPr>
              <a:solidFill>
                <a:srgbClr val="D02800"/>
              </a:solidFill>
              <a:ln>
                <a:noFill/>
              </a:ln>
              <a:effectLst/>
            </c:spPr>
            <c:txPr>
              <a:bodyPr rot="0" spcFirstLastPara="1" vertOverflow="clip" horzOverflow="clip" vert="horz" wrap="square" lIns="72000" tIns="36000" rIns="72000" bIns="36000" anchor="b" anchorCtr="0">
                <a:spAutoFit/>
              </a:bodyPr>
              <a:lstStyle/>
              <a:p>
                <a:pPr>
                  <a:defRPr sz="900" b="1" i="0" u="none" strike="noStrike"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pPr>
                <a:endParaRPr lang="da-DK"/>
              </a:p>
            </c:txPr>
            <c:dLblPos val="b"/>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'[2]SUND - new'!$S$73:$S$77</c:f>
              <c:numCache>
                <c:formatCode>General</c:formatCode>
                <c:ptCount val="5"/>
                <c:pt idx="0">
                  <c:v>2013</c:v>
                </c:pt>
                <c:pt idx="1">
                  <c:v>2014</c:v>
                </c:pt>
                <c:pt idx="2">
                  <c:v>2015</c:v>
                </c:pt>
                <c:pt idx="3">
                  <c:v>2016</c:v>
                </c:pt>
                <c:pt idx="4">
                  <c:v>2017</c:v>
                </c:pt>
              </c:numCache>
            </c:numRef>
          </c:xVal>
          <c:yVal>
            <c:numRef>
              <c:f>'[2]SUND - new'!$T$73:$T$77</c:f>
              <c:numCache>
                <c:formatCode>General</c:formatCode>
                <c:ptCount val="5"/>
                <c:pt idx="0">
                  <c:v>47.896698615548452</c:v>
                </c:pt>
                <c:pt idx="1">
                  <c:v>46.482035928143709</c:v>
                </c:pt>
                <c:pt idx="2">
                  <c:v>52.944003845229517</c:v>
                </c:pt>
                <c:pt idx="3">
                  <c:v>51.640607795639724</c:v>
                </c:pt>
                <c:pt idx="4">
                  <c:v>54.061447811447813</c:v>
                </c:pt>
              </c:numCache>
            </c:numRef>
          </c:yVal>
          <c:smooth val="0"/>
          <c:extLst>
            <c:ext xmlns:c16="http://schemas.microsoft.com/office/drawing/2014/chart" uri="{C3380CC4-5D6E-409C-BE32-E72D297353CC}">
              <c16:uniqueId val="{00000005-54CD-40AE-9418-85C2B3C8CF0B}"/>
            </c:ext>
          </c:extLst>
        </c:ser>
        <c:dLbls>
          <c:showLegendKey val="0"/>
          <c:showVal val="0"/>
          <c:showCatName val="0"/>
          <c:showSerName val="0"/>
          <c:showPercent val="0"/>
          <c:showBubbleSize val="0"/>
        </c:dLbls>
        <c:axId val="738726568"/>
        <c:axId val="738727552"/>
      </c:scatterChart>
      <c:valAx>
        <c:axId val="738726568"/>
        <c:scaling>
          <c:orientation val="minMax"/>
          <c:max val="2017"/>
          <c:min val="201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r>
                  <a:rPr lang="da-DK"/>
                  <a:t>Publication year</a:t>
                </a:r>
              </a:p>
            </c:rich>
          </c:tx>
          <c:layout>
            <c:manualLayout>
              <c:xMode val="edge"/>
              <c:yMode val="edge"/>
              <c:x val="0.41517645252560698"/>
              <c:y val="0.919945657199354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title>
        <c:numFmt formatCode="General" sourceLinked="1"/>
        <c:majorTickMark val="none"/>
        <c:minorTickMark val="none"/>
        <c:tickLblPos val="nextTo"/>
        <c:spPr>
          <a:noFill/>
          <a:ln w="9525" cap="flat" cmpd="sng" algn="ctr">
            <a:solidFill>
              <a:srgbClr val="BFBFBF"/>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crossAx val="738727552"/>
        <c:crosses val="autoZero"/>
        <c:crossBetween val="midCat"/>
        <c:majorUnit val="1"/>
      </c:valAx>
      <c:valAx>
        <c:axId val="738727552"/>
        <c:scaling>
          <c:orientation val="minMax"/>
          <c:max val="65"/>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r>
                  <a:rPr lang="da-DK"/>
                  <a:t>Percentage</a:t>
                </a:r>
              </a:p>
            </c:rich>
          </c:tx>
          <c:layout>
            <c:manualLayout>
              <c:xMode val="edge"/>
              <c:yMode val="edge"/>
              <c:x val="1.9498607242339833E-2"/>
              <c:y val="0.3274466707921671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crossAx val="73872656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Verdana" panose="020B0604030504040204" pitchFamily="34" charset="0"/>
          <a:ea typeface="Verdana" panose="020B0604030504040204" pitchFamily="34" charset="0"/>
          <a:cs typeface="Verdana" panose="020B0604030504040204" pitchFamily="34" charset="0"/>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273537037037039"/>
          <c:y val="0.10037516324349995"/>
          <c:w val="0.53431648148148148"/>
          <c:h val="0.78046026226908627"/>
        </c:manualLayout>
      </c:layout>
      <c:barChart>
        <c:barDir val="bar"/>
        <c:grouping val="clustered"/>
        <c:varyColors val="0"/>
        <c:ser>
          <c:idx val="0"/>
          <c:order val="0"/>
          <c:spPr>
            <a:solidFill>
              <a:srgbClr val="000066"/>
            </a:solidFill>
            <a:ln>
              <a:solidFill>
                <a:schemeClr val="tx1"/>
              </a:solidFill>
            </a:ln>
            <a:effectLst/>
          </c:spPr>
          <c:invertIfNegative val="0"/>
          <c:cat>
            <c:strRef>
              <c:f>'[1]2 Top sources'!$J$25:$J$44</c:f>
              <c:strCache>
                <c:ptCount val="20"/>
                <c:pt idx="0">
                  <c:v>Novo Nordisk Foundation</c:v>
                </c:pt>
                <c:pt idx="1">
                  <c:v>Lundbeck Foundation</c:v>
                </c:pt>
                <c:pt idx="2">
                  <c:v>Independent Research Fund Denmark | FSS</c:v>
                </c:pt>
                <c:pt idx="3">
                  <c:v>European Research Council</c:v>
                </c:pt>
                <c:pt idx="4">
                  <c:v>Innovation Fund Denmark</c:v>
                </c:pt>
                <c:pt idx="5">
                  <c:v>Danish Agency for Science and Higher Education</c:v>
                </c:pt>
                <c:pt idx="6">
                  <c:v>Independent Research Fund Denmark | FTP</c:v>
                </c:pt>
                <c:pt idx="7">
                  <c:v>Danish National Research Foundation</c:v>
                </c:pt>
                <c:pt idx="8">
                  <c:v>Nordea-Fonden</c:v>
                </c:pt>
                <c:pt idx="9">
                  <c:v>A. P. Møller og Hustru Chastine Mc-Kinney Møllers</c:v>
                </c:pt>
                <c:pt idx="10">
                  <c:v>Danish Cancer Society</c:v>
                </c:pt>
                <c:pt idx="11">
                  <c:v>Rigshospitalet</c:v>
                </c:pt>
                <c:pt idx="12">
                  <c:v>Marie Skłodowska-Curie Actions: ITN</c:v>
                </c:pt>
                <c:pt idx="13">
                  <c:v>Novo Nordisk A/S</c:v>
                </c:pt>
                <c:pt idx="14">
                  <c:v>Marie Skłodowska-Curie Actions: IF</c:v>
                </c:pt>
                <c:pt idx="15">
                  <c:v>Leo Foundation</c:v>
                </c:pt>
                <c:pt idx="16">
                  <c:v>Carlsberg Foundation</c:v>
                </c:pt>
                <c:pt idx="17">
                  <c:v>Capital Region of Denmark</c:v>
                </c:pt>
                <c:pt idx="18">
                  <c:v>The Danish Agricultural Agency</c:v>
                </c:pt>
                <c:pt idx="19">
                  <c:v>EU Collaborative Grants</c:v>
                </c:pt>
              </c:strCache>
            </c:strRef>
          </c:cat>
          <c:val>
            <c:numRef>
              <c:f>'[1]2 Top sources'!$K$25:$K$44</c:f>
              <c:numCache>
                <c:formatCode>General</c:formatCode>
                <c:ptCount val="20"/>
                <c:pt idx="0">
                  <c:v>2015584849</c:v>
                </c:pt>
                <c:pt idx="1">
                  <c:v>584935142.61000001</c:v>
                </c:pt>
                <c:pt idx="2">
                  <c:v>412767332</c:v>
                </c:pt>
                <c:pt idx="3">
                  <c:v>272324835</c:v>
                </c:pt>
                <c:pt idx="4">
                  <c:v>196021746</c:v>
                </c:pt>
                <c:pt idx="5">
                  <c:v>186161508</c:v>
                </c:pt>
                <c:pt idx="6">
                  <c:v>151560746</c:v>
                </c:pt>
                <c:pt idx="7">
                  <c:v>149778678</c:v>
                </c:pt>
                <c:pt idx="8">
                  <c:v>142959234</c:v>
                </c:pt>
                <c:pt idx="9">
                  <c:v>138550828</c:v>
                </c:pt>
                <c:pt idx="10">
                  <c:v>135433239</c:v>
                </c:pt>
                <c:pt idx="11">
                  <c:v>98198310</c:v>
                </c:pt>
                <c:pt idx="12">
                  <c:v>75262695</c:v>
                </c:pt>
                <c:pt idx="13">
                  <c:v>63758117</c:v>
                </c:pt>
                <c:pt idx="14">
                  <c:v>62392685</c:v>
                </c:pt>
                <c:pt idx="15">
                  <c:v>58715155</c:v>
                </c:pt>
                <c:pt idx="16">
                  <c:v>49961865</c:v>
                </c:pt>
                <c:pt idx="17">
                  <c:v>47672427</c:v>
                </c:pt>
                <c:pt idx="18">
                  <c:v>42372961</c:v>
                </c:pt>
                <c:pt idx="19">
                  <c:v>38890617</c:v>
                </c:pt>
              </c:numCache>
            </c:numRef>
          </c:val>
          <c:extLst>
            <c:ext xmlns:c16="http://schemas.microsoft.com/office/drawing/2014/chart" uri="{C3380CC4-5D6E-409C-BE32-E72D297353CC}">
              <c16:uniqueId val="{00000000-3A85-466A-8037-7DFB5FCFC65F}"/>
            </c:ext>
          </c:extLst>
        </c:ser>
        <c:dLbls>
          <c:showLegendKey val="0"/>
          <c:showVal val="0"/>
          <c:showCatName val="0"/>
          <c:showSerName val="0"/>
          <c:showPercent val="0"/>
          <c:showBubbleSize val="0"/>
        </c:dLbls>
        <c:gapWidth val="50"/>
        <c:overlap val="6"/>
        <c:axId val="110385408"/>
        <c:axId val="110391296"/>
      </c:barChart>
      <c:catAx>
        <c:axId val="11038540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crossAx val="110391296"/>
        <c:crosses val="autoZero"/>
        <c:auto val="0"/>
        <c:lblAlgn val="ctr"/>
        <c:lblOffset val="100"/>
        <c:noMultiLvlLbl val="0"/>
      </c:catAx>
      <c:valAx>
        <c:axId val="110391296"/>
        <c:scaling>
          <c:orientation val="minMax"/>
          <c:max val="2200000000"/>
          <c:min val="0"/>
        </c:scaling>
        <c:delete val="0"/>
        <c:axPos val="b"/>
        <c:majorGridlines>
          <c:spPr>
            <a:ln w="9525" cap="flat" cmpd="sng" algn="ctr">
              <a:solidFill>
                <a:srgbClr val="BFBFBF"/>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r>
                  <a:rPr lang="en-US">
                    <a:solidFill>
                      <a:schemeClr val="tx1">
                        <a:lumMod val="65000"/>
                        <a:lumOff val="35000"/>
                      </a:schemeClr>
                    </a:solidFill>
                  </a:rPr>
                  <a:t>Million DKK</a:t>
                </a:r>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title>
        <c:numFmt formatCode="#,##0,," sourceLinked="0"/>
        <c:majorTickMark val="none"/>
        <c:minorTickMark val="none"/>
        <c:tickLblPos val="nextTo"/>
        <c:spPr>
          <a:noFill/>
          <a:ln>
            <a:solidFill>
              <a:srgbClr val="BFBFBF"/>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da-DK"/>
          </a:p>
        </c:txPr>
        <c:crossAx val="110385408"/>
        <c:crosses val="max"/>
        <c:crossBetween val="between"/>
        <c:majorUnit val="400000000"/>
      </c:valAx>
      <c:spPr>
        <a:noFill/>
        <a:ln w="6350">
          <a:noFill/>
        </a:ln>
        <a:effectLst/>
      </c:spPr>
    </c:plotArea>
    <c:plotVisOnly val="1"/>
    <c:dispBlanksAs val="gap"/>
    <c:showDLblsOverMax val="0"/>
  </c:chart>
  <c:spPr>
    <a:solidFill>
      <a:schemeClr val="bg1"/>
    </a:solidFill>
    <a:ln w="9525" cap="flat" cmpd="sng" algn="ctr">
      <a:noFill/>
      <a:round/>
    </a:ln>
    <a:effectLst/>
  </c:spPr>
  <c:txPr>
    <a:bodyPr/>
    <a:lstStyle/>
    <a:p>
      <a:pPr>
        <a:defRPr sz="9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pPr>
      <a:endParaRPr lang="da-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76C4A8C-3C47-4ADA-A6DD-A7F9B64BDA9A}" type="datetimeFigureOut">
              <a:rPr lang="da-DK" smtClean="0"/>
              <a:t>05-11-2019</a:t>
            </a:fld>
            <a:endParaRPr lang="da-DK"/>
          </a:p>
        </p:txBody>
      </p:sp>
      <p:sp>
        <p:nvSpPr>
          <p:cNvPr id="4" name="Pladsholder til sidefod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96C480C3-B472-4A07-A55B-CD5E82A41532}" type="slidenum">
              <a:rPr lang="da-DK" smtClean="0"/>
              <a:t>‹nr.›</a:t>
            </a:fld>
            <a:endParaRPr lang="da-DK"/>
          </a:p>
        </p:txBody>
      </p:sp>
    </p:spTree>
    <p:extLst>
      <p:ext uri="{BB962C8B-B14F-4D97-AF65-F5344CB8AC3E}">
        <p14:creationId xmlns:p14="http://schemas.microsoft.com/office/powerpoint/2010/main" val="3388896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902BA646-DD61-0C4C-869B-B0217E08F98C}" type="datetimeFigureOut">
              <a:rPr lang="en-US" smtClean="0"/>
              <a:t>11/5/2019</a:t>
            </a:fld>
            <a:endParaRPr lang="en-US"/>
          </a:p>
        </p:txBody>
      </p:sp>
      <p:sp>
        <p:nvSpPr>
          <p:cNvPr id="4" name="Slide Image Placeholder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6566B8F-5406-CF47-A8D5-EAC839C01446}" type="slidenum">
              <a:rPr lang="en-US" smtClean="0"/>
              <a:t>‹nr.›</a:t>
            </a:fld>
            <a:endParaRPr lang="en-US"/>
          </a:p>
        </p:txBody>
      </p:sp>
    </p:spTree>
    <p:extLst>
      <p:ext uri="{BB962C8B-B14F-4D97-AF65-F5344CB8AC3E}">
        <p14:creationId xmlns:p14="http://schemas.microsoft.com/office/powerpoint/2010/main" val="5852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sim.ku.dk/staff/vip/?pure=en/persons/22104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RESEARCH</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1</a:t>
            </a:fld>
            <a:endParaRPr lang="en-US"/>
          </a:p>
        </p:txBody>
      </p:sp>
    </p:spTree>
    <p:extLst>
      <p:ext uri="{BB962C8B-B14F-4D97-AF65-F5344CB8AC3E}">
        <p14:creationId xmlns:p14="http://schemas.microsoft.com/office/powerpoint/2010/main" val="157491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TOP 10 PUBLISHING</a:t>
            </a:r>
            <a:r>
              <a:rPr lang="en-GB" sz="1200" b="1" kern="1200" baseline="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COLLABORATIONS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10 institutions with which SUND most often co-publishes. The top three international collaborators are </a:t>
            </a:r>
            <a:r>
              <a:rPr lang="en-GB" sz="1200" kern="1200" dirty="0" err="1" smtClean="0">
                <a:solidFill>
                  <a:schemeClr val="tx1"/>
                </a:solidFill>
                <a:effectLst/>
                <a:latin typeface="+mn-lt"/>
                <a:ea typeface="+mn-ea"/>
                <a:cs typeface="+mn-cs"/>
              </a:rPr>
              <a:t>Karolinska</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Institutet</a:t>
            </a:r>
            <a:r>
              <a:rPr lang="en-GB" sz="1200" kern="1200" dirty="0" smtClean="0">
                <a:solidFill>
                  <a:schemeClr val="tx1"/>
                </a:solidFill>
                <a:effectLst/>
                <a:latin typeface="+mn-lt"/>
                <a:ea typeface="+mn-ea"/>
                <a:cs typeface="+mn-cs"/>
              </a:rPr>
              <a:t>, Lund University and Harvard University.   </a:t>
            </a:r>
            <a:endParaRPr lang="da-DK" sz="1200" kern="1200" dirty="0" smtClean="0">
              <a:solidFill>
                <a:schemeClr val="tx1"/>
              </a:solidFill>
              <a:effectLst/>
              <a:latin typeface="+mn-lt"/>
              <a:ea typeface="+mn-ea"/>
              <a:cs typeface="+mn-cs"/>
            </a:endParaRPr>
          </a:p>
          <a:p>
            <a:endParaRPr lang="en-GB" sz="1200" i="1" kern="1200" dirty="0" smtClean="0">
              <a:solidFill>
                <a:schemeClr val="tx1"/>
              </a:solidFill>
              <a:effectLst/>
              <a:latin typeface="+mn-lt"/>
              <a:ea typeface="+mn-ea"/>
              <a:cs typeface="+mn-cs"/>
            </a:endParaRPr>
          </a:p>
          <a:p>
            <a:r>
              <a:rPr lang="en-GB" sz="1200" i="1" kern="1200" dirty="0" smtClean="0">
                <a:solidFill>
                  <a:schemeClr val="tx1"/>
                </a:solidFill>
                <a:effectLst/>
                <a:latin typeface="+mn-lt"/>
                <a:ea typeface="+mn-ea"/>
                <a:cs typeface="+mn-cs"/>
              </a:rPr>
              <a:t>(Source: SUND Research and Innovation, 2019)</a:t>
            </a:r>
            <a:endParaRPr lang="da-DK" sz="1200" kern="1200" dirty="0" smtClean="0">
              <a:solidFill>
                <a:schemeClr val="tx1"/>
              </a:solidFill>
              <a:effectLst/>
              <a:latin typeface="+mn-lt"/>
              <a:ea typeface="+mn-ea"/>
              <a:cs typeface="+mn-cs"/>
            </a:endParaRPr>
          </a:p>
          <a:p>
            <a:endParaRPr lang="en-GB" dirty="0" smtClean="0"/>
          </a:p>
        </p:txBody>
      </p:sp>
      <p:sp>
        <p:nvSpPr>
          <p:cNvPr id="4" name="Pladsholder til diasnummer 3"/>
          <p:cNvSpPr>
            <a:spLocks noGrp="1"/>
          </p:cNvSpPr>
          <p:nvPr>
            <p:ph type="sldNum" sz="quarter" idx="10"/>
          </p:nvPr>
        </p:nvSpPr>
        <p:spPr/>
        <p:txBody>
          <a:bodyPr/>
          <a:lstStyle/>
          <a:p>
            <a:fld id="{36566B8F-5406-CF47-A8D5-EAC839C01446}" type="slidenum">
              <a:rPr lang="en-US" smtClean="0"/>
              <a:t>10</a:t>
            </a:fld>
            <a:endParaRPr lang="en-US"/>
          </a:p>
        </p:txBody>
      </p:sp>
    </p:spTree>
    <p:extLst>
      <p:ext uri="{BB962C8B-B14F-4D97-AF65-F5344CB8AC3E}">
        <p14:creationId xmlns:p14="http://schemas.microsoft.com/office/powerpoint/2010/main" val="3390952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INTERNATIONAL CO-AUTHORS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chart shows the number of SUND publications with a co-author from a foreign institution in the period 2012-2016. Approximately 50 % of our publications have a co-author from a foreign institution.</a:t>
            </a:r>
            <a:endParaRPr lang="da-DK" sz="1200" kern="1200" dirty="0" smtClean="0">
              <a:solidFill>
                <a:schemeClr val="tx1"/>
              </a:solidFill>
              <a:effectLst/>
              <a:latin typeface="+mn-lt"/>
              <a:ea typeface="+mn-ea"/>
              <a:cs typeface="+mn-cs"/>
            </a:endParaRPr>
          </a:p>
          <a:p>
            <a:endParaRPr lang="en-GB" sz="1200" i="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2015, 52.3% of publications produced by SUND were co-authored by at least one foreign institution.</a:t>
            </a:r>
            <a:endParaRPr lang="en-GB" sz="1200" i="1" kern="1200" dirty="0" smtClean="0">
              <a:solidFill>
                <a:schemeClr val="tx1"/>
              </a:solidFill>
              <a:effectLst/>
              <a:latin typeface="+mn-lt"/>
              <a:ea typeface="+mn-ea"/>
              <a:cs typeface="+mn-cs"/>
            </a:endParaRPr>
          </a:p>
          <a:p>
            <a:endParaRPr lang="en-GB" sz="1200" i="1" kern="1200" dirty="0" smtClean="0">
              <a:solidFill>
                <a:schemeClr val="tx1"/>
              </a:solidFill>
              <a:effectLst/>
              <a:latin typeface="+mn-lt"/>
              <a:ea typeface="+mn-ea"/>
              <a:cs typeface="+mn-cs"/>
            </a:endParaRPr>
          </a:p>
          <a:p>
            <a:r>
              <a:rPr lang="en-GB" sz="1200" i="1" kern="1200" dirty="0" smtClean="0">
                <a:solidFill>
                  <a:schemeClr val="tx1"/>
                </a:solidFill>
                <a:effectLst/>
                <a:latin typeface="+mn-lt"/>
                <a:ea typeface="+mn-ea"/>
                <a:cs typeface="+mn-cs"/>
              </a:rPr>
              <a:t>(Source: SUND Research and Innovation, 2019)</a:t>
            </a:r>
            <a:endParaRPr lang="da-DK" sz="1200" kern="1200" dirty="0" smtClean="0">
              <a:solidFill>
                <a:schemeClr val="tx1"/>
              </a:solidFill>
              <a:effectLst/>
              <a:latin typeface="+mn-lt"/>
              <a:ea typeface="+mn-ea"/>
              <a:cs typeface="+mn-cs"/>
            </a:endParaRPr>
          </a:p>
          <a:p>
            <a:endParaRPr lang="en-GB" dirty="0"/>
          </a:p>
        </p:txBody>
      </p:sp>
      <p:sp>
        <p:nvSpPr>
          <p:cNvPr id="4" name="Pladsholder til diasnummer 3"/>
          <p:cNvSpPr>
            <a:spLocks noGrp="1"/>
          </p:cNvSpPr>
          <p:nvPr>
            <p:ph type="sldNum" sz="quarter" idx="10"/>
          </p:nvPr>
        </p:nvSpPr>
        <p:spPr/>
        <p:txBody>
          <a:bodyPr/>
          <a:lstStyle/>
          <a:p>
            <a:fld id="{36566B8F-5406-CF47-A8D5-EAC839C01446}" type="slidenum">
              <a:rPr lang="en-US" smtClean="0"/>
              <a:t>11</a:t>
            </a:fld>
            <a:endParaRPr lang="en-US"/>
          </a:p>
        </p:txBody>
      </p:sp>
    </p:spTree>
    <p:extLst>
      <p:ext uri="{BB962C8B-B14F-4D97-AF65-F5344CB8AC3E}">
        <p14:creationId xmlns:p14="http://schemas.microsoft.com/office/powerpoint/2010/main" val="30530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RESEARCHERS</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12</a:t>
            </a:fld>
            <a:endParaRPr lang="en-US"/>
          </a:p>
        </p:txBody>
      </p:sp>
    </p:spTree>
    <p:extLst>
      <p:ext uri="{BB962C8B-B14F-4D97-AF65-F5344CB8AC3E}">
        <p14:creationId xmlns:p14="http://schemas.microsoft.com/office/powerpoint/2010/main" val="366083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ATTRACTING THE BEST RESEARCHERS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recruitment and development of researchers is a strategic priority. Health Copenhagen will use its dynamic research culture to attract, motivate, develop and retain the highly valued faculty. It is essential that we provide Health Copenhagen with the development opportunities required to attract and retain the best.</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Ownership of and participation in prestigious, national and international research projects presupposes excellent scientific quality. It also requires initiative on the part of individual researchers, a modern infrastructure and collaboration with the right administrative resources.</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13</a:t>
            </a:fld>
            <a:endParaRPr lang="en-US"/>
          </a:p>
        </p:txBody>
      </p:sp>
    </p:spTree>
    <p:extLst>
      <p:ext uri="{BB962C8B-B14F-4D97-AF65-F5344CB8AC3E}">
        <p14:creationId xmlns:p14="http://schemas.microsoft.com/office/powerpoint/2010/main" val="61308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FUNDING</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14</a:t>
            </a:fld>
            <a:endParaRPr lang="en-US"/>
          </a:p>
        </p:txBody>
      </p:sp>
    </p:spTree>
    <p:extLst>
      <p:ext uri="{BB962C8B-B14F-4D97-AF65-F5344CB8AC3E}">
        <p14:creationId xmlns:p14="http://schemas.microsoft.com/office/powerpoint/2010/main" val="276474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RESEARCH FUNDING</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chart shows significant variation in Danish private funding received at SUND. This is due to the fact that we received several large private grants in 2014. Among others, the Department</a:t>
            </a:r>
            <a:r>
              <a:rPr lang="en-GB" sz="1200" kern="1200" baseline="0" dirty="0" smtClean="0">
                <a:solidFill>
                  <a:schemeClr val="tx1"/>
                </a:solidFill>
                <a:effectLst/>
                <a:latin typeface="+mn-lt"/>
                <a:ea typeface="+mn-ea"/>
                <a:cs typeface="+mn-cs"/>
              </a:rPr>
              <a:t> of Biomedical Sciences</a:t>
            </a:r>
            <a:r>
              <a:rPr lang="en-GB" sz="1200" b="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received DKK 109 million from </a:t>
            </a:r>
            <a:r>
              <a:rPr lang="en-GB" sz="1200" kern="1200" dirty="0" err="1" smtClean="0">
                <a:solidFill>
                  <a:schemeClr val="tx1"/>
                </a:solidFill>
                <a:effectLst/>
                <a:latin typeface="+mn-lt"/>
                <a:ea typeface="+mn-ea"/>
                <a:cs typeface="+mn-cs"/>
              </a:rPr>
              <a:t>Nordea-fonden</a:t>
            </a:r>
            <a:r>
              <a:rPr lang="en-GB" sz="1200" kern="1200" dirty="0" smtClean="0">
                <a:solidFill>
                  <a:schemeClr val="tx1"/>
                </a:solidFill>
                <a:effectLst/>
                <a:latin typeface="+mn-lt"/>
                <a:ea typeface="+mn-ea"/>
                <a:cs typeface="+mn-cs"/>
              </a:rPr>
              <a:t> and the Novo Nordisk Foundation, respectively, while the </a:t>
            </a:r>
            <a:r>
              <a:rPr lang="en-GB" sz="1200" kern="1200" dirty="0" err="1" smtClean="0">
                <a:solidFill>
                  <a:schemeClr val="tx1"/>
                </a:solidFill>
                <a:effectLst/>
                <a:latin typeface="+mn-lt"/>
                <a:ea typeface="+mn-ea"/>
                <a:cs typeface="+mn-cs"/>
              </a:rPr>
              <a:t>Center</a:t>
            </a:r>
            <a:r>
              <a:rPr lang="en-GB" sz="1200" kern="1200" dirty="0" smtClean="0">
                <a:solidFill>
                  <a:schemeClr val="tx1"/>
                </a:solidFill>
                <a:effectLst/>
                <a:latin typeface="+mn-lt"/>
                <a:ea typeface="+mn-ea"/>
                <a:cs typeface="+mn-cs"/>
              </a:rPr>
              <a:t> for Basic and Translational Neuroscience received DKK 80 million from the Novo Nordisk Foundation divided between two DKK 40-million </a:t>
            </a:r>
            <a:r>
              <a:rPr lang="en-GB" sz="1200" b="0" kern="1200" dirty="0" smtClean="0">
                <a:solidFill>
                  <a:schemeClr val="tx1"/>
                </a:solidFill>
                <a:effectLst/>
                <a:latin typeface="+mn-lt"/>
                <a:ea typeface="+mn-ea"/>
                <a:cs typeface="+mn-cs"/>
              </a:rPr>
              <a:t>Laureate Research Grants, a much coveted grant.</a:t>
            </a:r>
            <a:endParaRPr lang="da-DK" sz="1200" b="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next few years will see a decrease in public funding available due to government budget cutbacks. On the other hand, Novo Nordisk doubled its funding budget for 2017, and there is generally an increase in private funding. </a:t>
            </a:r>
            <a:endParaRPr lang="da-DK"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External funding of research activities represents an increasing part of the faculty’s total budget and is a main priority area. In a time where both basic research funding and student FTE income are under pressure, it is important to maintai</a:t>
            </a:r>
            <a:r>
              <a:rPr lang="en-GB" sz="1200" b="0" kern="1200" dirty="0" smtClean="0">
                <a:solidFill>
                  <a:schemeClr val="tx1"/>
                </a:solidFill>
                <a:effectLst/>
                <a:latin typeface="+mn-lt"/>
                <a:ea typeface="+mn-ea"/>
                <a:cs typeface="+mn-cs"/>
              </a:rPr>
              <a:t>n the positive development in attracting external funding from national and international sources – private as well as public. </a:t>
            </a:r>
            <a:endParaRPr lang="da-DK" sz="1200" b="0" kern="1200" dirty="0" smtClean="0">
              <a:solidFill>
                <a:schemeClr val="tx1"/>
              </a:solidFill>
              <a:effectLst/>
              <a:latin typeface="+mn-lt"/>
              <a:ea typeface="+mn-ea"/>
              <a:cs typeface="+mn-cs"/>
            </a:endParaRPr>
          </a:p>
          <a:p>
            <a:endParaRPr lang="en-GB" sz="1200" b="0" kern="1200" dirty="0" smtClean="0">
              <a:solidFill>
                <a:schemeClr val="tx1"/>
              </a:solidFill>
              <a:effectLst/>
              <a:latin typeface="+mn-lt"/>
              <a:ea typeface="+mn-ea"/>
              <a:cs typeface="+mn-cs"/>
            </a:endParaRPr>
          </a:p>
          <a:p>
            <a:r>
              <a:rPr lang="en-GB" sz="1200" b="0" kern="1200" dirty="0" smtClean="0">
                <a:solidFill>
                  <a:schemeClr val="tx1"/>
                </a:solidFill>
                <a:effectLst/>
                <a:latin typeface="+mn-lt"/>
                <a:ea typeface="+mn-ea"/>
                <a:cs typeface="+mn-cs"/>
              </a:rPr>
              <a:t>The three largest Danish public funding sources in the period 2013-2017 were the Danish Council for Independent Research – Medical Sciences (FSS), the Danish Agency for Science</a:t>
            </a:r>
            <a:r>
              <a:rPr lang="en-GB" sz="1200" b="0" kern="1200" baseline="0" dirty="0" smtClean="0">
                <a:solidFill>
                  <a:schemeClr val="tx1"/>
                </a:solidFill>
                <a:effectLst/>
                <a:latin typeface="+mn-lt"/>
                <a:ea typeface="+mn-ea"/>
                <a:cs typeface="+mn-cs"/>
              </a:rPr>
              <a:t> and Higher Education </a:t>
            </a:r>
            <a:r>
              <a:rPr lang="en-GB" sz="1200" b="0" kern="1200" dirty="0" smtClean="0">
                <a:solidFill>
                  <a:schemeClr val="tx1"/>
                </a:solidFill>
                <a:effectLst/>
                <a:latin typeface="+mn-lt"/>
                <a:ea typeface="+mn-ea"/>
                <a:cs typeface="+mn-cs"/>
              </a:rPr>
              <a:t>and the Danish </a:t>
            </a:r>
            <a:r>
              <a:rPr lang="en-GB" sz="1200" b="0" kern="1200" dirty="0" err="1" smtClean="0">
                <a:solidFill>
                  <a:schemeClr val="tx1"/>
                </a:solidFill>
                <a:effectLst/>
                <a:latin typeface="+mn-lt"/>
                <a:ea typeface="+mn-ea"/>
                <a:cs typeface="+mn-cs"/>
              </a:rPr>
              <a:t>Counsil</a:t>
            </a:r>
            <a:r>
              <a:rPr lang="en-GB" sz="1200" b="0" kern="1200" dirty="0" smtClean="0">
                <a:solidFill>
                  <a:schemeClr val="tx1"/>
                </a:solidFill>
                <a:effectLst/>
                <a:latin typeface="+mn-lt"/>
                <a:ea typeface="+mn-ea"/>
                <a:cs typeface="+mn-cs"/>
              </a:rPr>
              <a:t> for Independent Research – Technology and Production Sciences (FTP). </a:t>
            </a:r>
            <a:endParaRPr lang="da-DK" sz="1200" b="0" kern="1200" dirty="0" smtClean="0">
              <a:solidFill>
                <a:schemeClr val="tx1"/>
              </a:solidFill>
              <a:effectLst/>
              <a:latin typeface="+mn-lt"/>
              <a:ea typeface="+mn-ea"/>
              <a:cs typeface="+mn-cs"/>
            </a:endParaRPr>
          </a:p>
          <a:p>
            <a:endParaRPr lang="en-GB" sz="1200" b="0" kern="1200" dirty="0" smtClean="0">
              <a:solidFill>
                <a:schemeClr val="tx1"/>
              </a:solidFill>
              <a:effectLst/>
              <a:latin typeface="+mn-lt"/>
              <a:ea typeface="+mn-ea"/>
              <a:cs typeface="+mn-cs"/>
            </a:endParaRPr>
          </a:p>
          <a:p>
            <a:r>
              <a:rPr lang="en-GB" sz="1200" b="0" kern="1200" dirty="0" smtClean="0">
                <a:solidFill>
                  <a:schemeClr val="tx1"/>
                </a:solidFill>
                <a:effectLst/>
                <a:latin typeface="+mn-lt"/>
                <a:ea typeface="+mn-ea"/>
                <a:cs typeface="+mn-cs"/>
              </a:rPr>
              <a:t>The three largest Danish private funding sources in the period 2013-2017 were the Novo Nordisk Foundation, the </a:t>
            </a:r>
            <a:r>
              <a:rPr lang="en-GB" sz="1200" b="0" kern="1200" dirty="0" err="1" smtClean="0">
                <a:solidFill>
                  <a:schemeClr val="tx1"/>
                </a:solidFill>
                <a:effectLst/>
                <a:latin typeface="+mn-lt"/>
                <a:ea typeface="+mn-ea"/>
                <a:cs typeface="+mn-cs"/>
              </a:rPr>
              <a:t>Lundbeck</a:t>
            </a:r>
            <a:r>
              <a:rPr lang="en-GB" sz="1200" b="0" kern="1200" dirty="0" smtClean="0">
                <a:solidFill>
                  <a:schemeClr val="tx1"/>
                </a:solidFill>
                <a:effectLst/>
                <a:latin typeface="+mn-lt"/>
                <a:ea typeface="+mn-ea"/>
                <a:cs typeface="+mn-cs"/>
              </a:rPr>
              <a:t> Foundation and </a:t>
            </a:r>
            <a:r>
              <a:rPr lang="da-DK" sz="1200" b="0" kern="1200" dirty="0" smtClean="0">
                <a:solidFill>
                  <a:schemeClr val="tx1"/>
                </a:solidFill>
                <a:effectLst/>
                <a:latin typeface="+mn-lt"/>
                <a:ea typeface="+mn-ea"/>
                <a:cs typeface="+mn-cs"/>
              </a:rPr>
              <a:t>Danish Cancer </a:t>
            </a:r>
            <a:r>
              <a:rPr lang="da-DK" sz="1200" b="0" kern="1200" dirty="0" err="1" smtClean="0">
                <a:solidFill>
                  <a:schemeClr val="tx1"/>
                </a:solidFill>
                <a:effectLst/>
                <a:latin typeface="+mn-lt"/>
                <a:ea typeface="+mn-ea"/>
                <a:cs typeface="+mn-cs"/>
              </a:rPr>
              <a:t>Soceity</a:t>
            </a:r>
            <a:r>
              <a:rPr lang="da-DK" sz="1200" b="0" kern="1200" baseline="0" dirty="0" smtClean="0">
                <a:solidFill>
                  <a:schemeClr val="tx1"/>
                </a:solidFill>
                <a:effectLst/>
                <a:latin typeface="+mn-lt"/>
                <a:ea typeface="+mn-ea"/>
                <a:cs typeface="+mn-cs"/>
              </a:rPr>
              <a:t> </a:t>
            </a:r>
            <a:endParaRPr lang="da-DK" sz="1200" b="0" kern="1200" dirty="0" smtClean="0">
              <a:solidFill>
                <a:schemeClr val="tx1"/>
              </a:solidFill>
              <a:effectLst/>
              <a:latin typeface="+mn-lt"/>
              <a:ea typeface="+mn-ea"/>
              <a:cs typeface="+mn-cs"/>
            </a:endParaRPr>
          </a:p>
          <a:p>
            <a:endParaRPr lang="en-GB" sz="1200" b="0" kern="1200" dirty="0" smtClean="0">
              <a:solidFill>
                <a:schemeClr val="tx1"/>
              </a:solidFill>
              <a:effectLst/>
              <a:latin typeface="+mn-lt"/>
              <a:ea typeface="+mn-ea"/>
              <a:cs typeface="+mn-cs"/>
            </a:endParaRPr>
          </a:p>
          <a:p>
            <a:endParaRPr lang="en-GB" sz="1200" i="1" kern="1200" dirty="0" smtClean="0">
              <a:solidFill>
                <a:schemeClr val="tx1"/>
              </a:solidFill>
              <a:effectLst/>
              <a:latin typeface="+mn-lt"/>
              <a:ea typeface="+mn-ea"/>
              <a:cs typeface="+mn-cs"/>
            </a:endParaRPr>
          </a:p>
          <a:p>
            <a:r>
              <a:rPr lang="en-GB" sz="1200" i="1" kern="1200" dirty="0" smtClean="0">
                <a:solidFill>
                  <a:schemeClr val="tx1"/>
                </a:solidFill>
                <a:effectLst/>
                <a:latin typeface="+mn-lt"/>
                <a:ea typeface="+mn-ea"/>
                <a:cs typeface="+mn-cs"/>
              </a:rPr>
              <a:t>(Source: SUND Research and Innovation, 2017)</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566B8F-5406-CF47-A8D5-EAC839C014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662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TOP 20 SOURCES OF EXTERNAL FUNDING</a:t>
            </a:r>
            <a:endParaRPr lang="en-GB" b="1" dirty="0"/>
          </a:p>
        </p:txBody>
      </p:sp>
      <p:sp>
        <p:nvSpPr>
          <p:cNvPr id="4" name="Pladsholder til slidenummer 3"/>
          <p:cNvSpPr>
            <a:spLocks noGrp="1"/>
          </p:cNvSpPr>
          <p:nvPr>
            <p:ph type="sldNum" sz="quarter" idx="10"/>
          </p:nvPr>
        </p:nvSpPr>
        <p:spPr/>
        <p:txBody>
          <a:bodyPr/>
          <a:lstStyle/>
          <a:p>
            <a:fld id="{36566B8F-5406-CF47-A8D5-EAC839C01446}" type="slidenum">
              <a:rPr lang="en-US" smtClean="0"/>
              <a:t>16</a:t>
            </a:fld>
            <a:endParaRPr lang="en-US"/>
          </a:p>
        </p:txBody>
      </p:sp>
    </p:spTree>
    <p:extLst>
      <p:ext uri="{BB962C8B-B14F-4D97-AF65-F5344CB8AC3E}">
        <p14:creationId xmlns:p14="http://schemas.microsoft.com/office/powerpoint/2010/main" val="330494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ERC GRANTS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European Research Council (ERC) provides funding for pioneering research projects of scientific excellence in all disciplines.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 are three different ERC GRANTS:</a:t>
            </a:r>
            <a:endParaRPr lang="da-DK" sz="1200" kern="1200" dirty="0" smtClean="0">
              <a:solidFill>
                <a:schemeClr val="tx1"/>
              </a:solidFill>
              <a:effectLst/>
              <a:latin typeface="+mn-lt"/>
              <a:ea typeface="+mn-ea"/>
              <a:cs typeface="+mn-cs"/>
            </a:endParaRPr>
          </a:p>
          <a:p>
            <a:endParaRPr lang="en-GB" sz="1200" b="1" kern="1200" dirty="0" smtClean="0">
              <a:solidFill>
                <a:schemeClr val="tx1"/>
              </a:solidFill>
              <a:effectLst/>
              <a:latin typeface="+mn-lt"/>
              <a:ea typeface="+mn-ea"/>
              <a:cs typeface="+mn-cs"/>
            </a:endParaRPr>
          </a:p>
          <a:p>
            <a:pPr marL="171450" indent="-171450">
              <a:buFont typeface="Arial" pitchFamily="34" charset="0"/>
              <a:buChar char="•"/>
            </a:pPr>
            <a:r>
              <a:rPr lang="en-GB" sz="1200" b="0" kern="1200" dirty="0" smtClean="0">
                <a:solidFill>
                  <a:schemeClr val="tx1"/>
                </a:solidFill>
                <a:effectLst/>
                <a:latin typeface="+mn-lt"/>
                <a:ea typeface="+mn-ea"/>
                <a:cs typeface="+mn-cs"/>
              </a:rPr>
              <a:t>ERC Starting Grants</a:t>
            </a:r>
            <a:r>
              <a:rPr lang="en-GB" sz="1200" b="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are designed to encourage young talented research leaders to gain independence in Europe and to build their own careers. The scheme targets promising researchers who have the proven potential of becoming independent research leaders.</a:t>
            </a:r>
            <a:endParaRPr lang="da-DK" sz="1200" kern="1200" dirty="0" smtClean="0">
              <a:solidFill>
                <a:schemeClr val="tx1"/>
              </a:solidFill>
              <a:effectLst/>
              <a:latin typeface="+mn-lt"/>
              <a:ea typeface="+mn-ea"/>
              <a:cs typeface="+mn-cs"/>
            </a:endParaRPr>
          </a:p>
          <a:p>
            <a:endParaRPr lang="en-GB" sz="1200" b="1" kern="1200" dirty="0" smtClean="0">
              <a:solidFill>
                <a:schemeClr val="tx1"/>
              </a:solidFill>
              <a:effectLst/>
              <a:latin typeface="+mn-lt"/>
              <a:ea typeface="+mn-ea"/>
              <a:cs typeface="+mn-cs"/>
            </a:endParaRPr>
          </a:p>
          <a:p>
            <a:pPr marL="171450" indent="-171450">
              <a:buFont typeface="Arial" pitchFamily="34" charset="0"/>
              <a:buChar char="•"/>
            </a:pPr>
            <a:r>
              <a:rPr lang="en-GB" sz="1200" b="0" kern="1200" dirty="0" smtClean="0">
                <a:solidFill>
                  <a:schemeClr val="tx1"/>
                </a:solidFill>
                <a:effectLst/>
                <a:latin typeface="+mn-lt"/>
                <a:ea typeface="+mn-ea"/>
                <a:cs typeface="+mn-cs"/>
              </a:rPr>
              <a:t>ERC Consolidator Grants </a:t>
            </a:r>
            <a:r>
              <a:rPr lang="en-GB" sz="1200" kern="1200" dirty="0" smtClean="0">
                <a:solidFill>
                  <a:schemeClr val="tx1"/>
                </a:solidFill>
                <a:effectLst/>
                <a:latin typeface="+mn-lt"/>
                <a:ea typeface="+mn-ea"/>
                <a:cs typeface="+mn-cs"/>
              </a:rPr>
              <a:t>are designed to support researchers who want to establish their own research teams and continue to develop a successful career in Europe. The scheme also strengthens independent and excellent newly established research teams.</a:t>
            </a:r>
            <a:endParaRPr lang="da-DK" sz="1200" kern="1200" dirty="0" smtClean="0">
              <a:solidFill>
                <a:schemeClr val="tx1"/>
              </a:solidFill>
              <a:effectLst/>
              <a:latin typeface="+mn-lt"/>
              <a:ea typeface="+mn-ea"/>
              <a:cs typeface="+mn-cs"/>
            </a:endParaRPr>
          </a:p>
          <a:p>
            <a:endParaRPr lang="en-GB" sz="1200" b="1" kern="1200" dirty="0" smtClean="0">
              <a:solidFill>
                <a:schemeClr val="tx1"/>
              </a:solidFill>
              <a:effectLst/>
              <a:latin typeface="+mn-lt"/>
              <a:ea typeface="+mn-ea"/>
              <a:cs typeface="+mn-cs"/>
            </a:endParaRPr>
          </a:p>
          <a:p>
            <a:pPr marL="171450" indent="-171450">
              <a:buFont typeface="Arial" pitchFamily="34" charset="0"/>
              <a:buChar char="•"/>
            </a:pPr>
            <a:r>
              <a:rPr lang="en-GB" sz="1200" b="0" kern="1200" dirty="0" smtClean="0">
                <a:solidFill>
                  <a:schemeClr val="tx1"/>
                </a:solidFill>
                <a:effectLst/>
                <a:latin typeface="+mn-lt"/>
                <a:ea typeface="+mn-ea"/>
                <a:cs typeface="+mn-cs"/>
              </a:rPr>
              <a:t>ERC Advanced Grants </a:t>
            </a:r>
            <a:r>
              <a:rPr lang="en-GB" sz="1200" kern="1200" dirty="0" smtClean="0">
                <a:solidFill>
                  <a:schemeClr val="tx1"/>
                </a:solidFill>
                <a:effectLst/>
                <a:latin typeface="+mn-lt"/>
                <a:ea typeface="+mn-ea"/>
                <a:cs typeface="+mn-cs"/>
              </a:rPr>
              <a:t>are designed to allow outstanding research leaders of any nationality and any age to pursue ground-breaking, high-risk projects in Europe. The scheme targets researchers who have already established themselves as top independent research leaders.  </a:t>
            </a:r>
          </a:p>
          <a:p>
            <a:pPr marL="171450" indent="-171450">
              <a:buFont typeface="Arial" pitchFamily="34" charset="0"/>
              <a:buChar char="•"/>
            </a:pPr>
            <a:endParaRPr lang="en-GB" sz="1200" kern="1200" dirty="0" smtClean="0">
              <a:solidFill>
                <a:schemeClr val="tx1"/>
              </a:solidFill>
              <a:effectLst/>
              <a:latin typeface="+mn-lt"/>
              <a:ea typeface="+mn-ea"/>
              <a:cs typeface="+mn-cs"/>
            </a:endParaRPr>
          </a:p>
          <a:p>
            <a:r>
              <a:rPr lang="en-US" dirty="0" smtClean="0">
                <a:effectLst/>
                <a:hlinkClick r:id="rId3"/>
              </a:rPr>
              <a:t>Associate Professor </a:t>
            </a:r>
            <a:r>
              <a:rPr lang="en-US" dirty="0" err="1" smtClean="0">
                <a:effectLst/>
                <a:hlinkClick r:id="rId3"/>
              </a:rPr>
              <a:t>Troels</a:t>
            </a:r>
            <a:r>
              <a:rPr lang="en-US" dirty="0" smtClean="0">
                <a:effectLst/>
                <a:hlinkClick r:id="rId3"/>
              </a:rPr>
              <a:t> </a:t>
            </a:r>
            <a:r>
              <a:rPr lang="en-US" dirty="0" err="1" smtClean="0">
                <a:effectLst/>
                <a:hlinkClick r:id="rId3"/>
              </a:rPr>
              <a:t>Scheel</a:t>
            </a:r>
            <a:r>
              <a:rPr lang="en-US" dirty="0" smtClean="0">
                <a:effectLst/>
              </a:rPr>
              <a:t> from the Department of Immunology and Microbiology received the </a:t>
            </a:r>
            <a:r>
              <a:rPr lang="en-US" dirty="0" smtClean="0"/>
              <a:t>ERC Starting Grant of 1.5 million euro, and can</a:t>
            </a:r>
            <a:r>
              <a:rPr lang="en-US" baseline="0" dirty="0" smtClean="0"/>
              <a:t> </a:t>
            </a:r>
            <a:r>
              <a:rPr lang="en-US" dirty="0" smtClean="0"/>
              <a:t>over the next five years establish a research group </a:t>
            </a:r>
            <a:r>
              <a:rPr lang="en-US" dirty="0" err="1" smtClean="0"/>
              <a:t>focussing</a:t>
            </a:r>
            <a:r>
              <a:rPr lang="en-US" dirty="0" smtClean="0"/>
              <a:t> on a ground-breaking research idea. H</a:t>
            </a:r>
            <a:r>
              <a:rPr lang="en-US" dirty="0" smtClean="0">
                <a:effectLst/>
              </a:rPr>
              <a:t>is research group focus on virus infections. In contrast to bacteria, viruses are dependent on the cells they infect, and it is therefore important to understand the interaction between virus and host cell. The research group focusses on the molecular mechanisms in particular and are especially interested in RNA, as many viruses contain genes from RNA, not DNA. Further, RNA based therapy is a promising new field.</a:t>
            </a:r>
            <a:endParaRPr lang="en-US" dirty="0" smtClean="0"/>
          </a:p>
          <a:p>
            <a:endParaRPr lang="en-GB" sz="1200" kern="1200" dirty="0" smtClean="0">
              <a:solidFill>
                <a:schemeClr val="tx1"/>
              </a:solidFill>
              <a:effectLst/>
              <a:latin typeface="+mn-lt"/>
              <a:ea typeface="+mn-ea"/>
              <a:cs typeface="+mn-cs"/>
            </a:endParaRPr>
          </a:p>
          <a:p>
            <a:r>
              <a:rPr lang="en-GB" sz="1200" i="1" kern="1200" dirty="0" smtClean="0">
                <a:solidFill>
                  <a:schemeClr val="tx1"/>
                </a:solidFill>
                <a:effectLst/>
                <a:latin typeface="+mn-lt"/>
                <a:ea typeface="+mn-ea"/>
                <a:cs typeface="+mn-cs"/>
              </a:rPr>
              <a:t>(Source: SUND Research and innovation, 2019)</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17</a:t>
            </a:fld>
            <a:endParaRPr lang="en-US"/>
          </a:p>
        </p:txBody>
      </p:sp>
    </p:spTree>
    <p:extLst>
      <p:ext uri="{BB962C8B-B14F-4D97-AF65-F5344CB8AC3E}">
        <p14:creationId xmlns:p14="http://schemas.microsoft.com/office/powerpoint/2010/main" val="210232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IMPACT</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18</a:t>
            </a:fld>
            <a:endParaRPr lang="en-US"/>
          </a:p>
        </p:txBody>
      </p:sp>
    </p:spTree>
    <p:extLst>
      <p:ext uri="{BB962C8B-B14F-4D97-AF65-F5344CB8AC3E}">
        <p14:creationId xmlns:p14="http://schemas.microsoft.com/office/powerpoint/2010/main" val="133470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AGREEMENTS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chart shows an increase in the number of cooperation agreements at SUND.</a:t>
            </a:r>
            <a:endParaRPr lang="da-DK"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Cooperation agreements cover the following agreements:</a:t>
            </a:r>
            <a:endParaRPr lang="da-DK" sz="1200" kern="1200" dirty="0" smtClean="0">
              <a:solidFill>
                <a:schemeClr val="tx1"/>
              </a:solidFill>
              <a:effectLst/>
              <a:latin typeface="+mn-lt"/>
              <a:ea typeface="+mn-ea"/>
              <a:cs typeface="+mn-cs"/>
            </a:endParaRPr>
          </a:p>
          <a:p>
            <a:pPr lvl="0"/>
            <a:endParaRPr lang="en-GB"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Research cooperation agreements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Revenue-funded activities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Clinical trial agreements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Confidentiality/non-disclosure agreements (CDA/NDA)</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Material transfer agreements (MTA), incoming and outgoing</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Co-financed PhDs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Industrial PhDs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EU Grant Agreements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Contracts with Innovation Fund Denmark</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Development of courses and e-learning programmes for businesses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Creation and maintenance of databases</a:t>
            </a:r>
            <a:endParaRPr lang="da-DK" sz="1200" kern="1200" dirty="0" smtClean="0">
              <a:solidFill>
                <a:schemeClr val="tx1"/>
              </a:solidFill>
              <a:effectLst/>
              <a:latin typeface="+mn-lt"/>
              <a:ea typeface="+mn-ea"/>
              <a:cs typeface="+mn-cs"/>
            </a:endParaRPr>
          </a:p>
          <a:p>
            <a:pPr marL="171450" lvl="0" indent="-171450">
              <a:buFont typeface="Arial" pitchFamily="34" charset="0"/>
              <a:buChar char="•"/>
            </a:pPr>
            <a:r>
              <a:rPr lang="en-GB" sz="1200" kern="1200" dirty="0" smtClean="0">
                <a:solidFill>
                  <a:schemeClr val="tx1"/>
                </a:solidFill>
                <a:effectLst/>
                <a:latin typeface="+mn-lt"/>
                <a:ea typeface="+mn-ea"/>
                <a:cs typeface="+mn-cs"/>
              </a:rPr>
              <a:t>Education cooperation agreements</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19</a:t>
            </a:fld>
            <a:endParaRPr lang="en-US"/>
          </a:p>
        </p:txBody>
      </p:sp>
    </p:spTree>
    <p:extLst>
      <p:ext uri="{BB962C8B-B14F-4D97-AF65-F5344CB8AC3E}">
        <p14:creationId xmlns:p14="http://schemas.microsoft.com/office/powerpoint/2010/main" val="415446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AGENDA</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2</a:t>
            </a:fld>
            <a:endParaRPr lang="en-US"/>
          </a:p>
        </p:txBody>
      </p:sp>
    </p:spTree>
    <p:extLst>
      <p:ext uri="{BB962C8B-B14F-4D97-AF65-F5344CB8AC3E}">
        <p14:creationId xmlns:p14="http://schemas.microsoft.com/office/powerpoint/2010/main" val="29088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PATENTS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2017 SUND entered into 23 licence agreements.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Year after year, the University of Copenhagen is responsible for a large majority of all licence agreements on patented inventions made by Danish research institutions.</a:t>
            </a:r>
            <a:r>
              <a:rPr lang="en-GB" sz="1200" b="1" kern="1200" dirty="0" smtClean="0">
                <a:solidFill>
                  <a:schemeClr val="tx1"/>
                </a:solidFill>
                <a:effectLst/>
                <a:latin typeface="+mn-lt"/>
                <a:ea typeface="+mn-ea"/>
                <a:cs typeface="+mn-cs"/>
              </a:rPr>
              <a:t>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the University of Copenhagen inventions are typically commercialised through licence agreements with Danish or foreign companies, where the university transfers the right to use (but not the ownership of) one or more inventions. The university enters into licence agreements with both existing and newly established businesses (spin-outs). </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20</a:t>
            </a:fld>
            <a:endParaRPr lang="en-US"/>
          </a:p>
        </p:txBody>
      </p:sp>
    </p:spTree>
    <p:extLst>
      <p:ext uri="{BB962C8B-B14F-4D97-AF65-F5344CB8AC3E}">
        <p14:creationId xmlns:p14="http://schemas.microsoft.com/office/powerpoint/2010/main" val="155259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SPIN-OUTS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table shows how research conducted at SUND departments can lead to new businesses resulting in growth and new jobs. More and more researchers set up in business based on their research results.</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University of Copenhagen’s Tech Transfer office has managed Copenhagen Spin-outs since 2011. This is a partnership between the University of Copenhagen, the Technical University of Denmark and the Capital Region of Denmark together with a number of central stakeholders, an association of Danish biotech companies, and the Danish Association of the Pharmaceutical Industry.</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21</a:t>
            </a:fld>
            <a:endParaRPr lang="en-US"/>
          </a:p>
        </p:txBody>
      </p:sp>
    </p:spTree>
    <p:extLst>
      <p:ext uri="{BB962C8B-B14F-4D97-AF65-F5344CB8AC3E}">
        <p14:creationId xmlns:p14="http://schemas.microsoft.com/office/powerpoint/2010/main" val="406667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INNOVATION</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The University of Copenhagen increasingly integrates innovation at the heart </a:t>
            </a:r>
            <a:r>
              <a:rPr lang="en-GB" sz="1200" b="0" i="0" u="none" strike="noStrike" kern="1200" baseline="0" dirty="0" smtClean="0">
                <a:solidFill>
                  <a:schemeClr val="tx1"/>
                </a:solidFill>
                <a:latin typeface="+mn-lt"/>
                <a:ea typeface="+mn-ea"/>
                <a:cs typeface="+mn-cs"/>
              </a:rPr>
              <a:t>of its study programmes.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ambition is to make students develop specific solutions that benefit society already at an early stage. During their studies, students </a:t>
            </a:r>
            <a:r>
              <a:rPr lang="en-US" sz="1200" b="0" i="0" u="none" strike="noStrike" kern="1200" baseline="0" dirty="0" err="1" smtClean="0">
                <a:solidFill>
                  <a:schemeClr val="tx1"/>
                </a:solidFill>
                <a:latin typeface="+mn-lt"/>
                <a:ea typeface="+mn-ea"/>
                <a:cs typeface="+mn-cs"/>
              </a:rPr>
              <a:t>practise</a:t>
            </a:r>
            <a:r>
              <a:rPr lang="en-US" sz="1200" b="0" i="0" u="none" strike="noStrike" kern="1200" baseline="0" dirty="0" smtClean="0">
                <a:solidFill>
                  <a:schemeClr val="tx1"/>
                </a:solidFill>
                <a:latin typeface="+mn-lt"/>
                <a:ea typeface="+mn-ea"/>
                <a:cs typeface="+mn-cs"/>
              </a:rPr>
              <a:t> thinking up ideas in close collaboration with hospitals, local authorities, companies </a:t>
            </a:r>
            <a:r>
              <a:rPr lang="en-GB" sz="1200" b="0" i="0" u="none" strike="noStrike" kern="1200" baseline="0" dirty="0" smtClean="0">
                <a:solidFill>
                  <a:schemeClr val="tx1"/>
                </a:solidFill>
                <a:latin typeface="+mn-lt"/>
                <a:ea typeface="+mn-ea"/>
                <a:cs typeface="+mn-cs"/>
              </a:rPr>
              <a:t>and international organisations.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picture shows Professor Kristian </a:t>
            </a:r>
            <a:r>
              <a:rPr lang="en-GB" sz="1200" kern="1200" dirty="0" err="1" smtClean="0">
                <a:solidFill>
                  <a:schemeClr val="tx1"/>
                </a:solidFill>
                <a:effectLst/>
                <a:latin typeface="+mn-lt"/>
                <a:ea typeface="+mn-ea"/>
                <a:cs typeface="+mn-cs"/>
              </a:rPr>
              <a:t>Strømgaard</a:t>
            </a:r>
            <a:r>
              <a:rPr lang="en-GB" sz="1200" kern="1200" dirty="0" smtClean="0">
                <a:solidFill>
                  <a:schemeClr val="tx1"/>
                </a:solidFill>
                <a:effectLst/>
                <a:latin typeface="+mn-lt"/>
                <a:ea typeface="+mn-ea"/>
                <a:cs typeface="+mn-cs"/>
              </a:rPr>
              <a:t> (left) and Postdoc Anders Bach (right) from </a:t>
            </a:r>
            <a:r>
              <a:rPr lang="en-GB" sz="1200" kern="1200" dirty="0" err="1" smtClean="0">
                <a:solidFill>
                  <a:schemeClr val="tx1"/>
                </a:solidFill>
                <a:effectLst/>
                <a:latin typeface="+mn-lt"/>
                <a:ea typeface="+mn-ea"/>
                <a:cs typeface="+mn-cs"/>
              </a:rPr>
              <a:t>Avilex</a:t>
            </a:r>
            <a:r>
              <a:rPr lang="en-GB" sz="1200" kern="1200" dirty="0" smtClean="0">
                <a:solidFill>
                  <a:schemeClr val="tx1"/>
                </a:solidFill>
                <a:effectLst/>
                <a:latin typeface="+mn-lt"/>
                <a:ea typeface="+mn-ea"/>
                <a:cs typeface="+mn-cs"/>
              </a:rPr>
              <a:t> Pharma. The Chemical Biology group at the University of Copenhagen has discovered an entirely new principle for the development of pharmaceuticals and has achieved a significant breakthrough in the pain control area. This has resulted in the establishment of a new company, </a:t>
            </a:r>
            <a:r>
              <a:rPr lang="en-GB" sz="1200" kern="1200" dirty="0" err="1" smtClean="0">
                <a:solidFill>
                  <a:schemeClr val="tx1"/>
                </a:solidFill>
                <a:effectLst/>
                <a:latin typeface="+mn-lt"/>
                <a:ea typeface="+mn-ea"/>
                <a:cs typeface="+mn-cs"/>
              </a:rPr>
              <a:t>Avilex</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Pharma</a:t>
            </a:r>
            <a:r>
              <a:rPr lang="en-GB" sz="1200" kern="1200" dirty="0" smtClean="0">
                <a:solidFill>
                  <a:schemeClr val="tx1"/>
                </a:solidFill>
                <a:effectLst/>
                <a:latin typeface="+mn-lt"/>
                <a:ea typeface="+mn-ea"/>
                <a:cs typeface="+mn-cs"/>
              </a:rPr>
              <a:t>.</a:t>
            </a:r>
          </a:p>
          <a:p>
            <a:endParaRPr lang="da-DK"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a research level the spin-out company </a:t>
            </a:r>
            <a:r>
              <a:rPr lang="en-US" sz="1200" kern="1200" dirty="0" err="1" smtClean="0">
                <a:solidFill>
                  <a:schemeClr val="tx1"/>
                </a:solidFill>
                <a:effectLst/>
                <a:latin typeface="+mn-lt"/>
                <a:ea typeface="+mn-ea"/>
                <a:cs typeface="+mn-cs"/>
              </a:rPr>
              <a:t>Avilex</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Pharma</a:t>
            </a:r>
            <a:r>
              <a:rPr lang="en-US" sz="1200" kern="1200" dirty="0" smtClean="0">
                <a:solidFill>
                  <a:schemeClr val="tx1"/>
                </a:solidFill>
                <a:effectLst/>
                <a:latin typeface="+mn-lt"/>
                <a:ea typeface="+mn-ea"/>
                <a:cs typeface="+mn-cs"/>
              </a:rPr>
              <a:t> is a good example of research made at the faculty turning into a business example.</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University of Copenhagen distinguishes itself internationally as a centre for health innovation, where everyone with the talent, dedication and ambition to make a difference can find support and collaborators with whom to realise their ideas.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Cooperation and innovative thinking across all sectors are necessary if the health challenges facing society are to be met. Copenhagen Health Innovation is a good example of one of these interdisciplinary partnerships.</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SUND Hub is for students, entrepreneurs and health professionals who want to pursue their innovative ideas within the area of health. With SUND Hub the university aims to create a meeting point for innovative students and facilitate dynamic interaction with the healthcare sector and businesses.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EIT Health is Europe’s largest public-private innovation partnership aimed to address the challenges of healthy living and active aging. EIT Health is a consortium of more than 50 core partners and 92 associate partners from leading businesses, research centres and universities from 14 EU countries.</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22</a:t>
            </a:fld>
            <a:endParaRPr lang="en-US"/>
          </a:p>
        </p:txBody>
      </p:sp>
    </p:spTree>
    <p:extLst>
      <p:ext uri="{BB962C8B-B14F-4D97-AF65-F5344CB8AC3E}">
        <p14:creationId xmlns:p14="http://schemas.microsoft.com/office/powerpoint/2010/main" val="837527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BIG DATA</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picture shows Professor </a:t>
            </a:r>
            <a:r>
              <a:rPr lang="en-GB" sz="1200" kern="1200" dirty="0" err="1" smtClean="0">
                <a:solidFill>
                  <a:schemeClr val="tx1"/>
                </a:solidFill>
                <a:effectLst/>
                <a:latin typeface="+mn-lt"/>
                <a:ea typeface="+mn-ea"/>
                <a:cs typeface="+mn-cs"/>
              </a:rPr>
              <a:t>Søren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Brunak</a:t>
            </a:r>
            <a:r>
              <a:rPr lang="en-GB" sz="1200" kern="1200" dirty="0" smtClean="0">
                <a:solidFill>
                  <a:schemeClr val="tx1"/>
                </a:solidFill>
                <a:effectLst/>
                <a:latin typeface="+mn-lt"/>
                <a:ea typeface="+mn-ea"/>
                <a:cs typeface="+mn-cs"/>
              </a:rPr>
              <a:t> from the Novo Nordisk Foundation </a:t>
            </a:r>
            <a:r>
              <a:rPr lang="en-GB" sz="1200" kern="1200" dirty="0" err="1" smtClean="0">
                <a:solidFill>
                  <a:schemeClr val="tx1"/>
                </a:solidFill>
                <a:effectLst/>
                <a:latin typeface="+mn-lt"/>
                <a:ea typeface="+mn-ea"/>
                <a:cs typeface="+mn-cs"/>
              </a:rPr>
              <a:t>Center</a:t>
            </a:r>
            <a:r>
              <a:rPr lang="en-GB" sz="1200" kern="1200" dirty="0" smtClean="0">
                <a:solidFill>
                  <a:schemeClr val="tx1"/>
                </a:solidFill>
                <a:effectLst/>
                <a:latin typeface="+mn-lt"/>
                <a:ea typeface="+mn-ea"/>
                <a:cs typeface="+mn-cs"/>
              </a:rPr>
              <a:t> for Protein Research at SUND. </a:t>
            </a:r>
            <a:endParaRPr lang="da-DK"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Researchers at SUND’s protein centre use data from thousands of blood samples to examine how protein in the blood can reveal future lifestyle diseases such as type 2 diabetes, obesity and other metabolic disorders with extensive social consequences. The results will be used to initiate early preventive treatments.</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Denmark has built some of the most extensive health databases in the world. This gives the Danish healthcare system excellent conditions for using health data in research projects for the sake of disease prevention and treatment of patients. </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23</a:t>
            </a:fld>
            <a:endParaRPr lang="en-US"/>
          </a:p>
        </p:txBody>
      </p:sp>
    </p:spTree>
    <p:extLst>
      <p:ext uri="{BB962C8B-B14F-4D97-AF65-F5344CB8AC3E}">
        <p14:creationId xmlns:p14="http://schemas.microsoft.com/office/powerpoint/2010/main" val="789667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EXCELLENT RESEARCH IMPACT</a:t>
            </a:r>
          </a:p>
          <a:p>
            <a:r>
              <a:rPr lang="en-GB" sz="1200" kern="1200" dirty="0" smtClean="0">
                <a:solidFill>
                  <a:schemeClr val="tx1"/>
                </a:solidFill>
                <a:effectLst/>
                <a:latin typeface="+mn-lt"/>
                <a:ea typeface="+mn-ea"/>
                <a:cs typeface="+mn-cs"/>
              </a:rPr>
              <a:t>The picture shows Professor </a:t>
            </a:r>
            <a:r>
              <a:rPr lang="en-GB" sz="1200" kern="1200" dirty="0" err="1" smtClean="0">
                <a:solidFill>
                  <a:schemeClr val="tx1"/>
                </a:solidFill>
                <a:effectLst/>
                <a:latin typeface="+mn-lt"/>
                <a:ea typeface="+mn-ea"/>
                <a:cs typeface="+mn-cs"/>
              </a:rPr>
              <a:t>Maiken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Nedergaard</a:t>
            </a:r>
            <a:r>
              <a:rPr lang="en-GB" sz="1200" kern="1200" dirty="0" smtClean="0">
                <a:solidFill>
                  <a:schemeClr val="tx1"/>
                </a:solidFill>
                <a:effectLst/>
                <a:latin typeface="+mn-lt"/>
                <a:ea typeface="+mn-ea"/>
                <a:cs typeface="+mn-cs"/>
              </a:rPr>
              <a:t>.</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nervous system contains more than 1,000 billion glial cells or glia. </a:t>
            </a:r>
            <a:r>
              <a:rPr lang="en-GB" sz="1200" kern="1200" dirty="0" err="1" smtClean="0">
                <a:solidFill>
                  <a:schemeClr val="tx1"/>
                </a:solidFill>
                <a:effectLst/>
                <a:latin typeface="+mn-lt"/>
                <a:ea typeface="+mn-ea"/>
                <a:cs typeface="+mn-cs"/>
              </a:rPr>
              <a:t>Maiken</a:t>
            </a:r>
            <a:r>
              <a:rPr lang="en-GB" sz="1200" kern="1200" dirty="0" smtClean="0">
                <a:solidFill>
                  <a:schemeClr val="tx1"/>
                </a:solidFill>
                <a:effectLst/>
                <a:latin typeface="+mn-lt"/>
                <a:ea typeface="+mn-ea"/>
                <a:cs typeface="+mn-cs"/>
              </a:rPr>
              <a:t> and her team are among the first researchers in the world to try to outline the actual function of the cells in the brain. This is done using MRI scans and results from sleep research.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research also shows that the glial cells play a main role in the development of disorders like dementia, schizophrenia and ADHD.</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study enables the researchers to develop a diagnostic test predicting a person’s risk of developing dementia. This makes it possible to prevent disorders at an early stage. </a:t>
            </a:r>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Excellent research is governed by the great curiosity and will of talented researchers to increase knowledge in their field, and it often leads to surprising and ground-breaking results, improving the health of both animals and humans.  </a:t>
            </a:r>
            <a:endParaRPr lang="da-DK" sz="1200" kern="1200" dirty="0" smtClean="0">
              <a:solidFill>
                <a:schemeClr val="tx1"/>
              </a:solidFill>
              <a:effectLst/>
              <a:latin typeface="+mn-lt"/>
              <a:ea typeface="+mn-ea"/>
              <a:cs typeface="+mn-cs"/>
            </a:endParaRPr>
          </a:p>
          <a:p>
            <a:endParaRPr lang="en-GB" dirty="0"/>
          </a:p>
        </p:txBody>
      </p:sp>
      <p:sp>
        <p:nvSpPr>
          <p:cNvPr id="4" name="Pladsholder til diasnummer 3"/>
          <p:cNvSpPr>
            <a:spLocks noGrp="1"/>
          </p:cNvSpPr>
          <p:nvPr>
            <p:ph type="sldNum" sz="quarter" idx="10"/>
          </p:nvPr>
        </p:nvSpPr>
        <p:spPr/>
        <p:txBody>
          <a:bodyPr/>
          <a:lstStyle/>
          <a:p>
            <a:fld id="{36566B8F-5406-CF47-A8D5-EAC839C01446}" type="slidenum">
              <a:rPr lang="en-US" smtClean="0"/>
              <a:t>24</a:t>
            </a:fld>
            <a:endParaRPr lang="en-US"/>
          </a:p>
        </p:txBody>
      </p:sp>
    </p:spTree>
    <p:extLst>
      <p:ext uri="{BB962C8B-B14F-4D97-AF65-F5344CB8AC3E}">
        <p14:creationId xmlns:p14="http://schemas.microsoft.com/office/powerpoint/2010/main" val="3764789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TRANSLATIONAL RESEARCH IMPACT</a:t>
            </a:r>
            <a:br>
              <a:rPr lang="en-GB" sz="1200" b="1"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Research within the health and medical sciences is often conducted in close collaboration between the university, hospitals, clinics, regions, municipalities, government agencies, patients associations and citizens. We refer to this collaboration as translational research. </a:t>
            </a:r>
            <a:endParaRPr lang="da-DK"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clinical and translational research places SUND in a key position in the development of treatments offered by society to citizens.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Copenhagen Health Science Partners is an example of translational research collaboration based at SUND, a partnership between the Capital Region of Denmark and the University of Copenhagen, among other things aimed at ensuring that patients get access to the latest treatment and care at an even earlier point.  </a:t>
            </a:r>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Central to this collaboration is the establishment of a series of Clinical Academic Groups (CAG) aimed to realise a joint potential within a cross-disciplinary field. </a:t>
            </a:r>
          </a:p>
          <a:p>
            <a:endParaRPr lang="da-DK"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6566B8F-5406-CF47-A8D5-EAC839C01446}" type="slidenum">
              <a:rPr lang="en-US" smtClean="0"/>
              <a:t>25</a:t>
            </a:fld>
            <a:endParaRPr lang="en-US"/>
          </a:p>
        </p:txBody>
      </p:sp>
    </p:spTree>
    <p:extLst>
      <p:ext uri="{BB962C8B-B14F-4D97-AF65-F5344CB8AC3E}">
        <p14:creationId xmlns:p14="http://schemas.microsoft.com/office/powerpoint/2010/main" val="208476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BASIC RESEARCH IMPACT</a:t>
            </a:r>
            <a:r>
              <a:rPr lang="en-GB" sz="1200" kern="1200" dirty="0" smtClean="0">
                <a:solidFill>
                  <a:schemeClr val="tx1"/>
                </a:solidFill>
                <a:effectLst/>
                <a:latin typeface="+mn-lt"/>
                <a:ea typeface="+mn-ea"/>
                <a:cs typeface="+mn-cs"/>
              </a:rPr>
              <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The picture shows Professor Ali </a:t>
            </a:r>
            <a:r>
              <a:rPr lang="en-GB" sz="1200" kern="1200" dirty="0" err="1" smtClean="0">
                <a:solidFill>
                  <a:schemeClr val="tx1"/>
                </a:solidFill>
                <a:effectLst/>
                <a:latin typeface="+mn-lt"/>
                <a:ea typeface="+mn-ea"/>
                <a:cs typeface="+mn-cs"/>
              </a:rPr>
              <a:t>Salanti</a:t>
            </a:r>
            <a:r>
              <a:rPr lang="en-GB" sz="1200" kern="1200" dirty="0" smtClean="0">
                <a:solidFill>
                  <a:schemeClr val="tx1"/>
                </a:solidFill>
                <a:effectLst/>
                <a:latin typeface="+mn-lt"/>
                <a:ea typeface="+mn-ea"/>
                <a:cs typeface="+mn-cs"/>
              </a:rPr>
              <a:t> from the Department of Immunology and Microbiology at SUND.</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2003 Professor Ali </a:t>
            </a:r>
            <a:r>
              <a:rPr lang="en-GB" sz="1200" kern="1200" dirty="0" err="1" smtClean="0">
                <a:solidFill>
                  <a:schemeClr val="tx1"/>
                </a:solidFill>
                <a:effectLst/>
                <a:latin typeface="+mn-lt"/>
                <a:ea typeface="+mn-ea"/>
                <a:cs typeface="+mn-cs"/>
              </a:rPr>
              <a:t>Salanti</a:t>
            </a:r>
            <a:r>
              <a:rPr lang="en-GB" sz="1200" kern="1200" dirty="0" smtClean="0">
                <a:solidFill>
                  <a:schemeClr val="tx1"/>
                </a:solidFill>
                <a:effectLst/>
                <a:latin typeface="+mn-lt"/>
                <a:ea typeface="+mn-ea"/>
                <a:cs typeface="+mn-cs"/>
              </a:rPr>
              <a:t>, with the support of the Danish Council for Independent Research, was working on his PhD thesis, which aimed to develop a malaria vaccine for pregnant women in Africa. </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the time he was not aware that he was facing a breakthrough in the treatment of both malaria and cancer. </a:t>
            </a:r>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Historically, independent health research has delivered a series of main breakthrough, making the healthcare system more efficient through improved prevention, diagnostics, new treatment methods, new data basis and new technology. </a:t>
            </a:r>
            <a:endParaRPr lang="da-DK" sz="1200" kern="1200" dirty="0" smtClean="0">
              <a:solidFill>
                <a:schemeClr val="tx1"/>
              </a:solidFill>
              <a:effectLst/>
              <a:latin typeface="+mn-lt"/>
              <a:ea typeface="+mn-ea"/>
              <a:cs typeface="+mn-cs"/>
            </a:endParaRPr>
          </a:p>
          <a:p>
            <a:endParaRPr lang="en-GB" dirty="0"/>
          </a:p>
        </p:txBody>
      </p:sp>
      <p:sp>
        <p:nvSpPr>
          <p:cNvPr id="4" name="Pladsholder til diasnummer 3"/>
          <p:cNvSpPr>
            <a:spLocks noGrp="1"/>
          </p:cNvSpPr>
          <p:nvPr>
            <p:ph type="sldNum" sz="quarter" idx="10"/>
          </p:nvPr>
        </p:nvSpPr>
        <p:spPr/>
        <p:txBody>
          <a:bodyPr/>
          <a:lstStyle/>
          <a:p>
            <a:fld id="{36566B8F-5406-CF47-A8D5-EAC839C01446}" type="slidenum">
              <a:rPr lang="en-US" smtClean="0"/>
              <a:t>26</a:t>
            </a:fld>
            <a:endParaRPr lang="en-US"/>
          </a:p>
        </p:txBody>
      </p:sp>
    </p:spTree>
    <p:extLst>
      <p:ext uri="{BB962C8B-B14F-4D97-AF65-F5344CB8AC3E}">
        <p14:creationId xmlns:p14="http://schemas.microsoft.com/office/powerpoint/2010/main" val="287916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STRONG INTERNATIONAL AND</a:t>
            </a:r>
            <a:r>
              <a:rPr lang="en-GB" b="1" baseline="0" dirty="0" smtClean="0"/>
              <a:t> INTERNATIONAL-DISCIPLINARY COLLABORATIONS</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27</a:t>
            </a:fld>
            <a:endParaRPr lang="en-US"/>
          </a:p>
        </p:txBody>
      </p:sp>
    </p:spTree>
    <p:extLst>
      <p:ext uri="{BB962C8B-B14F-4D97-AF65-F5344CB8AC3E}">
        <p14:creationId xmlns:p14="http://schemas.microsoft.com/office/powerpoint/2010/main" val="2942495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COLLABORATION WITH HOSPITALS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University Hospital of Copenhagen (KUH) is the organisational framework for the collaboration between the Capital Region of Denmark, Region Zealand and Health Sciences UCPH.</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Clinical professors and clinical PhD students work at the hospitals in the Capital Region of Denmark and Region Zealand. </a:t>
            </a:r>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They contribute to education and research within health and disease. </a:t>
            </a:r>
          </a:p>
          <a:p>
            <a:endParaRPr lang="en-GB" sz="1200" kern="1200" dirty="0" smtClean="0">
              <a:solidFill>
                <a:schemeClr val="tx1"/>
              </a:solidFill>
              <a:effectLst/>
              <a:latin typeface="+mn-lt"/>
              <a:ea typeface="+mn-ea"/>
              <a:cs typeface="+mn-cs"/>
            </a:endParaRPr>
          </a:p>
          <a:p>
            <a:r>
              <a:rPr lang="en-GB" i="1" dirty="0" smtClean="0"/>
              <a:t>Source:</a:t>
            </a:r>
            <a:r>
              <a:rPr lang="en-GB" i="1" baseline="0" dirty="0" smtClean="0"/>
              <a:t> </a:t>
            </a:r>
            <a:r>
              <a:rPr lang="da-DK" i="1" dirty="0" smtClean="0"/>
              <a:t>Department of </a:t>
            </a:r>
            <a:r>
              <a:rPr lang="da-DK" i="1" dirty="0" err="1" smtClean="0"/>
              <a:t>Clinical</a:t>
            </a:r>
            <a:r>
              <a:rPr lang="da-DK" i="1" dirty="0" smtClean="0"/>
              <a:t> </a:t>
            </a:r>
            <a:r>
              <a:rPr lang="da-DK" i="1" dirty="0" err="1" smtClean="0"/>
              <a:t>Medicine</a:t>
            </a:r>
            <a:endParaRPr lang="da-DK" i="1" dirty="0" smtClean="0"/>
          </a:p>
        </p:txBody>
      </p:sp>
      <p:sp>
        <p:nvSpPr>
          <p:cNvPr id="4" name="Pladsholder til diasnummer 3"/>
          <p:cNvSpPr>
            <a:spLocks noGrp="1"/>
          </p:cNvSpPr>
          <p:nvPr>
            <p:ph type="sldNum" sz="quarter" idx="10"/>
          </p:nvPr>
        </p:nvSpPr>
        <p:spPr/>
        <p:txBody>
          <a:bodyPr/>
          <a:lstStyle/>
          <a:p>
            <a:fld id="{36566B8F-5406-CF47-A8D5-EAC839C01446}" type="slidenum">
              <a:rPr lang="en-US" smtClean="0"/>
              <a:t>28</a:t>
            </a:fld>
            <a:endParaRPr lang="en-US"/>
          </a:p>
        </p:txBody>
      </p:sp>
    </p:spTree>
    <p:extLst>
      <p:ext uri="{BB962C8B-B14F-4D97-AF65-F5344CB8AC3E}">
        <p14:creationId xmlns:p14="http://schemas.microsoft.com/office/powerpoint/2010/main" val="2587022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36566B8F-5406-CF47-A8D5-EAC839C01446}" type="slidenum">
              <a:rPr lang="en-US" smtClean="0"/>
              <a:t>29</a:t>
            </a:fld>
            <a:endParaRPr lang="en-US"/>
          </a:p>
        </p:txBody>
      </p:sp>
    </p:spTree>
    <p:extLst>
      <p:ext uri="{BB962C8B-B14F-4D97-AF65-F5344CB8AC3E}">
        <p14:creationId xmlns:p14="http://schemas.microsoft.com/office/powerpoint/2010/main" val="209335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EXCELLENCE IN RESEARCH</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3</a:t>
            </a:fld>
            <a:endParaRPr lang="en-US"/>
          </a:p>
        </p:txBody>
      </p:sp>
    </p:spTree>
    <p:extLst>
      <p:ext uri="{BB962C8B-B14F-4D97-AF65-F5344CB8AC3E}">
        <p14:creationId xmlns:p14="http://schemas.microsoft.com/office/powerpoint/2010/main" val="2254190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566B8F-5406-CF47-A8D5-EAC839C01446}" type="slidenum">
              <a:rPr lang="en-US" smtClean="0"/>
              <a:t>30</a:t>
            </a:fld>
            <a:endParaRPr lang="en-US"/>
          </a:p>
        </p:txBody>
      </p:sp>
    </p:spTree>
    <p:extLst>
      <p:ext uri="{BB962C8B-B14F-4D97-AF65-F5344CB8AC3E}">
        <p14:creationId xmlns:p14="http://schemas.microsoft.com/office/powerpoint/2010/main" val="3921222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LEARN MORE ABOUT SUND</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31</a:t>
            </a:fld>
            <a:endParaRPr lang="en-US"/>
          </a:p>
        </p:txBody>
      </p:sp>
    </p:spTree>
    <p:extLst>
      <p:ext uri="{BB962C8B-B14F-4D97-AF65-F5344CB8AC3E}">
        <p14:creationId xmlns:p14="http://schemas.microsoft.com/office/powerpoint/2010/main" val="276465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ENHANCING RESEARCH IMPACT</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4</a:t>
            </a:fld>
            <a:endParaRPr lang="en-US"/>
          </a:p>
        </p:txBody>
      </p:sp>
    </p:spTree>
    <p:extLst>
      <p:ext uri="{BB962C8B-B14F-4D97-AF65-F5344CB8AC3E}">
        <p14:creationId xmlns:p14="http://schemas.microsoft.com/office/powerpoint/2010/main" val="1473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RESEARCH IN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*Including PhD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(Illustrations</a:t>
            </a:r>
            <a:r>
              <a:rPr lang="en-GB" sz="1200" b="0" kern="1200" baseline="0" dirty="0" smtClean="0">
                <a:solidFill>
                  <a:schemeClr val="tx1"/>
                </a:solidFill>
                <a:effectLst/>
                <a:latin typeface="+mn-lt"/>
                <a:ea typeface="+mn-ea"/>
                <a:cs typeface="+mn-cs"/>
              </a:rPr>
              <a:t> on this slide are in </a:t>
            </a:r>
            <a:r>
              <a:rPr lang="da-DK" sz="1200" b="0" i="0" kern="1200" dirty="0" err="1" smtClean="0">
                <a:solidFill>
                  <a:schemeClr val="tx1"/>
                </a:solidFill>
                <a:effectLst/>
                <a:latin typeface="+mn-lt"/>
                <a:ea typeface="+mn-ea"/>
                <a:cs typeface="+mn-cs"/>
              </a:rPr>
              <a:t>rounded</a:t>
            </a:r>
            <a:r>
              <a:rPr lang="da-DK" sz="1200" b="0" i="0" kern="1200" dirty="0" smtClean="0">
                <a:solidFill>
                  <a:schemeClr val="tx1"/>
                </a:solidFill>
                <a:effectLst/>
                <a:latin typeface="+mn-lt"/>
                <a:ea typeface="+mn-ea"/>
                <a:cs typeface="+mn-cs"/>
              </a:rPr>
              <a:t> </a:t>
            </a:r>
            <a:r>
              <a:rPr lang="da-DK" sz="1200" b="0" i="0" kern="1200" dirty="0" err="1" smtClean="0">
                <a:solidFill>
                  <a:schemeClr val="tx1"/>
                </a:solidFill>
                <a:effectLst/>
                <a:latin typeface="+mn-lt"/>
                <a:ea typeface="+mn-ea"/>
                <a:cs typeface="+mn-cs"/>
              </a:rPr>
              <a:t>figures</a:t>
            </a:r>
            <a:r>
              <a:rPr lang="da-DK"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i="0" kern="1200" dirty="0" err="1" smtClean="0">
                <a:solidFill>
                  <a:schemeClr val="tx1"/>
                </a:solidFill>
                <a:effectLst/>
                <a:latin typeface="+mn-lt"/>
                <a:ea typeface="+mn-ea"/>
                <a:cs typeface="+mn-cs"/>
              </a:rPr>
              <a:t>Staff</a:t>
            </a:r>
            <a:r>
              <a:rPr lang="da-DK" sz="1200" b="0" i="0" kern="1200" dirty="0" smtClean="0">
                <a:solidFill>
                  <a:schemeClr val="tx1"/>
                </a:solidFill>
                <a:effectLst/>
                <a:latin typeface="+mn-lt"/>
                <a:ea typeface="+mn-ea"/>
                <a:cs typeface="+mn-cs"/>
              </a:rPr>
              <a:t> </a:t>
            </a:r>
            <a:r>
              <a:rPr lang="da-DK" sz="1200" b="0" i="0" kern="1200" dirty="0" err="1" smtClean="0">
                <a:solidFill>
                  <a:schemeClr val="tx1"/>
                </a:solidFill>
                <a:effectLst/>
                <a:latin typeface="+mn-lt"/>
                <a:ea typeface="+mn-ea"/>
                <a:cs typeface="+mn-cs"/>
              </a:rPr>
              <a:t>counted</a:t>
            </a:r>
            <a:r>
              <a:rPr lang="da-DK" sz="1200" b="0" i="0" kern="1200" dirty="0" smtClean="0">
                <a:solidFill>
                  <a:schemeClr val="tx1"/>
                </a:solidFill>
                <a:effectLst/>
                <a:latin typeface="+mn-lt"/>
                <a:ea typeface="+mn-ea"/>
                <a:cs typeface="+mn-cs"/>
              </a:rPr>
              <a:t> as</a:t>
            </a:r>
            <a:r>
              <a:rPr lang="da-DK" sz="1200" b="0" i="0" kern="1200" baseline="0" dirty="0" smtClean="0">
                <a:solidFill>
                  <a:schemeClr val="tx1"/>
                </a:solidFill>
                <a:effectLst/>
                <a:latin typeface="+mn-lt"/>
                <a:ea typeface="+mn-ea"/>
                <a:cs typeface="+mn-cs"/>
              </a:rPr>
              <a:t> </a:t>
            </a:r>
            <a:r>
              <a:rPr lang="en-US" sz="1200" b="0" dirty="0" smtClean="0">
                <a:solidFill>
                  <a:schemeClr val="tx1"/>
                </a:solidFill>
              </a:rPr>
              <a:t>headcount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0" i="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5</a:t>
            </a:fld>
            <a:endParaRPr lang="en-US"/>
          </a:p>
        </p:txBody>
      </p:sp>
    </p:spTree>
    <p:extLst>
      <p:ext uri="{BB962C8B-B14F-4D97-AF65-F5344CB8AC3E}">
        <p14:creationId xmlns:p14="http://schemas.microsoft.com/office/powerpoint/2010/main" val="31428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RESEARCH FACILITIES</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6</a:t>
            </a:fld>
            <a:endParaRPr lang="en-US"/>
          </a:p>
        </p:txBody>
      </p:sp>
    </p:spTree>
    <p:extLst>
      <p:ext uri="{BB962C8B-B14F-4D97-AF65-F5344CB8AC3E}">
        <p14:creationId xmlns:p14="http://schemas.microsoft.com/office/powerpoint/2010/main" val="388430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STRONG RESEARCH INFRASTRUCTURE</a:t>
            </a:r>
            <a:br>
              <a:rPr lang="en-GB" sz="1200" b="1" kern="1200" dirty="0" smtClean="0">
                <a:solidFill>
                  <a:schemeClr val="tx1"/>
                </a:solidFill>
                <a:effectLst/>
                <a:latin typeface="+mn-lt"/>
                <a:ea typeface="+mn-ea"/>
                <a:cs typeface="+mn-cs"/>
              </a:rPr>
            </a:b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Good conditions are crucial to excellent research and education. Good conditions create opportunities and new ideas, promote learning  and encourage interaction.</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fundamental framework of SUND includes both our buildings, the rooms in which we work, the infrastructure we make available and the administrative services provided.</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Talented staff and external funding are drawn to the places that have the best conditions for success. SUND is constantly improving its Infrastructure and physical facilities in order to enhance our competitiveness in the years to come.</a:t>
            </a:r>
          </a:p>
          <a:p>
            <a:endParaRPr lang="en-US" dirty="0" smtClean="0"/>
          </a:p>
          <a:p>
            <a:r>
              <a:rPr lang="en-US" b="1" dirty="0" err="1" smtClean="0"/>
              <a:t>Computerome</a:t>
            </a:r>
            <a:r>
              <a:rPr lang="en-US" dirty="0" smtClean="0"/>
              <a:t>: The Technical University of Denmark (DTU) and the University of Copenhagen (UCPH) invest in a new super computer for Denmark. A new giant computer - </a:t>
            </a:r>
            <a:r>
              <a:rPr lang="en-US" dirty="0" err="1" smtClean="0"/>
              <a:t>Computerome</a:t>
            </a:r>
            <a:r>
              <a:rPr lang="en-US" dirty="0" smtClean="0"/>
              <a:t> 2 - replaces the previous version. The computer is a vital resource for undertaking ambitious research projects, among other things in </a:t>
            </a:r>
            <a:r>
              <a:rPr lang="en-US" dirty="0" err="1" smtClean="0"/>
              <a:t>personalised</a:t>
            </a:r>
            <a:r>
              <a:rPr lang="en-US" dirty="0" smtClean="0"/>
              <a:t> medicine and in developing new drugs based on understanding the mechanisms of disease and their biology. Danish life science research is getting a strong basis for ongoing international collaboration, ultimately for the benefit of treating the general public. </a:t>
            </a:r>
            <a:endParaRPr lang="da-DK"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fld id="{36566B8F-5406-CF47-A8D5-EAC839C01446}" type="slidenum">
              <a:rPr lang="en-US" smtClean="0"/>
              <a:t>7</a:t>
            </a:fld>
            <a:endParaRPr lang="en-US"/>
          </a:p>
        </p:txBody>
      </p:sp>
    </p:spTree>
    <p:extLst>
      <p:ext uri="{BB962C8B-B14F-4D97-AF65-F5344CB8AC3E}">
        <p14:creationId xmlns:p14="http://schemas.microsoft.com/office/powerpoint/2010/main" val="293215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sz="1200" b="1" kern="1200" dirty="0" smtClean="0">
                <a:solidFill>
                  <a:schemeClr val="tx1"/>
                </a:solidFill>
                <a:effectLst/>
                <a:latin typeface="+mn-lt"/>
                <a:ea typeface="+mn-ea"/>
                <a:cs typeface="+mn-cs"/>
              </a:rPr>
              <a:t>EXCELLENT RESEARCH CENTRES</a:t>
            </a:r>
            <a:br>
              <a:rPr lang="en-GB" sz="1200" b="1" kern="1200" dirty="0" smtClean="0">
                <a:solidFill>
                  <a:schemeClr val="tx1"/>
                </a:solidFill>
                <a:effectLst/>
                <a:latin typeface="+mn-lt"/>
                <a:ea typeface="+mn-ea"/>
                <a:cs typeface="+mn-cs"/>
              </a:rPr>
            </a:br>
            <a:endParaRPr lang="en-GB" sz="1200" b="1"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 range of centres have emerged from the expertise and strengths of the faculty. Some are basic research centres, others interdisciplinary centres. Some enjoy generous private funding, others public funding.</a:t>
            </a:r>
          </a:p>
          <a:p>
            <a:endParaRPr lang="da-DK"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All centres contribute greatly to the rich research environment at SUND, which attracts academics from all over the world.</a:t>
            </a:r>
          </a:p>
          <a:p>
            <a:endParaRPr lang="en-GB" sz="1200" kern="1200" dirty="0" smtClean="0">
              <a:solidFill>
                <a:schemeClr val="tx1"/>
              </a:solidFill>
              <a:effectLst/>
              <a:latin typeface="+mn-lt"/>
              <a:ea typeface="+mn-ea"/>
              <a:cs typeface="+mn-cs"/>
            </a:endParaRPr>
          </a:p>
        </p:txBody>
      </p:sp>
      <p:sp>
        <p:nvSpPr>
          <p:cNvPr id="4" name="Pladsholder til dias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566B8F-5406-CF47-A8D5-EAC839C014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57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smtClean="0"/>
              <a:t>PUBLICATIONS</a:t>
            </a:r>
            <a:endParaRPr lang="en-GB" b="1" dirty="0"/>
          </a:p>
        </p:txBody>
      </p:sp>
      <p:sp>
        <p:nvSpPr>
          <p:cNvPr id="4" name="Pladsholder til diasnummer 3"/>
          <p:cNvSpPr>
            <a:spLocks noGrp="1"/>
          </p:cNvSpPr>
          <p:nvPr>
            <p:ph type="sldNum" sz="quarter" idx="10"/>
          </p:nvPr>
        </p:nvSpPr>
        <p:spPr/>
        <p:txBody>
          <a:bodyPr/>
          <a:lstStyle/>
          <a:p>
            <a:fld id="{36566B8F-5406-CF47-A8D5-EAC839C01446}" type="slidenum">
              <a:rPr lang="en-US" smtClean="0"/>
              <a:t>9</a:t>
            </a:fld>
            <a:endParaRPr lang="en-US"/>
          </a:p>
        </p:txBody>
      </p:sp>
    </p:spTree>
    <p:extLst>
      <p:ext uri="{BB962C8B-B14F-4D97-AF65-F5344CB8AC3E}">
        <p14:creationId xmlns:p14="http://schemas.microsoft.com/office/powerpoint/2010/main" val="293481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7700" y="510369"/>
            <a:ext cx="6858000" cy="1006476"/>
          </a:xfrm>
        </p:spPr>
        <p:txBody>
          <a:bodyPr anchor="b">
            <a:normAutofit/>
          </a:bodyPr>
          <a:lstStyle>
            <a:lvl1pPr algn="l">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647700" y="1516845"/>
            <a:ext cx="6858000"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8" name="Picture Placeholder 7"/>
          <p:cNvSpPr>
            <a:spLocks noGrp="1"/>
          </p:cNvSpPr>
          <p:nvPr>
            <p:ph type="pic" sz="quarter" idx="13"/>
          </p:nvPr>
        </p:nvSpPr>
        <p:spPr>
          <a:xfrm>
            <a:off x="0" y="2079058"/>
            <a:ext cx="9144000" cy="4219542"/>
          </a:xfrm>
        </p:spPr>
        <p:txBody>
          <a:bodyPr/>
          <a:lstStyle/>
          <a:p>
            <a:endParaRPr lang="en-US"/>
          </a:p>
        </p:txBody>
      </p:sp>
    </p:spTree>
    <p:extLst>
      <p:ext uri="{BB962C8B-B14F-4D97-AF65-F5344CB8AC3E}">
        <p14:creationId xmlns:p14="http://schemas.microsoft.com/office/powerpoint/2010/main" val="19549788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7700" y="510369"/>
            <a:ext cx="6858000" cy="1006476"/>
          </a:xfrm>
        </p:spPr>
        <p:txBody>
          <a:bodyPr anchor="b">
            <a:normAutofit/>
          </a:bodyPr>
          <a:lstStyle>
            <a:lvl1pPr algn="l">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647700" y="1516845"/>
            <a:ext cx="6858000"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5" name="Text Placeholder 4"/>
          <p:cNvSpPr>
            <a:spLocks noGrp="1"/>
          </p:cNvSpPr>
          <p:nvPr>
            <p:ph type="body" sz="quarter" idx="14"/>
          </p:nvPr>
        </p:nvSpPr>
        <p:spPr>
          <a:xfrm>
            <a:off x="647700" y="2352675"/>
            <a:ext cx="7670800" cy="3836988"/>
          </a:xfrm>
        </p:spPr>
        <p:txBody>
          <a:bodyPr>
            <a:normAutofit/>
          </a:bodyPr>
          <a:lstStyle>
            <a:lvl1pPr marL="285750" indent="-285750">
              <a:buClr>
                <a:srgbClr val="38317D"/>
              </a:buClr>
              <a:buSzPct val="120000"/>
              <a:buFont typeface="Arial" charset="0"/>
              <a:buChar char="•"/>
              <a:defRPr sz="1100" b="0">
                <a:solidFill>
                  <a:schemeClr val="tx1"/>
                </a:solidFill>
                <a:latin typeface="+mn-lt"/>
              </a:defRPr>
            </a:lvl1pPr>
            <a:lvl2pPr marL="628650" indent="-285750">
              <a:buClr>
                <a:srgbClr val="38317D"/>
              </a:buClr>
              <a:buSzPct val="120000"/>
              <a:buFont typeface="Arial" charset="0"/>
              <a:buChar char="•"/>
              <a:defRPr sz="1100" b="0">
                <a:latin typeface="+mn-lt"/>
              </a:defRPr>
            </a:lvl2pPr>
            <a:lvl3pPr marL="971550" indent="-285750">
              <a:buClr>
                <a:srgbClr val="38317D"/>
              </a:buClr>
              <a:buSzPct val="120000"/>
              <a:buFont typeface="Arial" charset="0"/>
              <a:buChar char="•"/>
              <a:defRPr sz="1100" b="0">
                <a:latin typeface="+mn-lt"/>
              </a:defRPr>
            </a:lvl3pPr>
            <a:lvl4pPr marL="1314450" indent="-285750">
              <a:buClr>
                <a:srgbClr val="38317D"/>
              </a:buClr>
              <a:buSzPct val="120000"/>
              <a:buFont typeface="Arial" charset="0"/>
              <a:buChar char="•"/>
              <a:defRPr sz="1100" b="0">
                <a:latin typeface="+mn-lt"/>
              </a:defRPr>
            </a:lvl4pPr>
            <a:lvl5pPr marL="1657350" indent="-285750">
              <a:buClr>
                <a:srgbClr val="38317D"/>
              </a:buClr>
              <a:buSzPct val="120000"/>
              <a:buFont typeface="Arial" charset="0"/>
              <a:buChar char="•"/>
              <a:defRPr sz="1100" b="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44016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a:no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B99137-F8C8-864D-ADE0-C46DAD38179A}" type="datetimeFigureOut">
              <a:rPr lang="en-US" smtClean="0"/>
              <a:t>11/5/2019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4C0ABA-1C0A-254D-BDE4-7AAF8637935A}" type="slidenum">
              <a:rPr lang="en-US" smtClean="0"/>
              <a:t>‹nr.›</a:t>
            </a:fld>
            <a:endParaRPr lang="en-US"/>
          </a:p>
        </p:txBody>
      </p:sp>
      <p:sp>
        <p:nvSpPr>
          <p:cNvPr id="7"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8" name="Picture 7"/>
          <p:cNvPicPr>
            <a:picLocks noChangeAspect="1"/>
          </p:cNvPicPr>
          <p:nvPr userDrawn="1"/>
        </p:nvPicPr>
        <p:blipFill rotWithShape="1">
          <a:blip r:embed="rId4"/>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172051823"/>
      </p:ext>
    </p:extLst>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p:titleStyle>
    <p:bodyStyle>
      <a:lvl1pPr marL="0" indent="0" algn="l" defTabSz="685800" rtl="0" eaLnBrk="1" latinLnBrk="0" hangingPunct="1">
        <a:lnSpc>
          <a:spcPct val="90000"/>
        </a:lnSpc>
        <a:spcBef>
          <a:spcPts val="750"/>
        </a:spcBef>
        <a:buFont typeface="Arial"/>
        <a:buNone/>
        <a:defRPr sz="1800" b="0"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08" userDrawn="1">
          <p15:clr>
            <a:srgbClr val="F26B43"/>
          </p15:clr>
        </p15:guide>
        <p15:guide id="2" orient="horz" pos="210" userDrawn="1">
          <p15:clr>
            <a:srgbClr val="F26B43"/>
          </p15:clr>
        </p15:guide>
        <p15:guide id="3" orient="horz" pos="331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gif"/><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8649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699" y="510369"/>
            <a:ext cx="7153883" cy="1006476"/>
          </a:xfrm>
        </p:spPr>
        <p:txBody>
          <a:bodyPr/>
          <a:lstStyle/>
          <a:p>
            <a:r>
              <a:rPr lang="en-US" dirty="0"/>
              <a:t>TOP </a:t>
            </a:r>
            <a:r>
              <a:rPr lang="en-US" dirty="0" smtClean="0"/>
              <a:t>10 PUBLISHING </a:t>
            </a:r>
            <a:r>
              <a:rPr lang="en-US" dirty="0"/>
              <a:t>COLLABORATIONs</a:t>
            </a:r>
          </a:p>
        </p:txBody>
      </p:sp>
      <p:sp>
        <p:nvSpPr>
          <p:cNvPr id="6" name="TextBox 5"/>
          <p:cNvSpPr txBox="1"/>
          <p:nvPr/>
        </p:nvSpPr>
        <p:spPr>
          <a:xfrm>
            <a:off x="4446702" y="6533005"/>
            <a:ext cx="4546469" cy="230832"/>
          </a:xfrm>
          <a:prstGeom prst="rect">
            <a:avLst/>
          </a:prstGeom>
          <a:noFill/>
        </p:spPr>
        <p:txBody>
          <a:bodyPr wrap="square" rtlCol="0">
            <a:spAutoFit/>
          </a:bodyPr>
          <a:lstStyle/>
          <a:p>
            <a:pPr algn="r"/>
            <a:r>
              <a:rPr lang="en-US" sz="900" dirty="0">
                <a:solidFill>
                  <a:schemeClr val="bg1">
                    <a:lumMod val="50000"/>
                  </a:schemeClr>
                </a:solidFill>
              </a:rPr>
              <a:t>Source: SUND Research and Innovation, </a:t>
            </a:r>
            <a:r>
              <a:rPr lang="en-US" sz="900" dirty="0" smtClean="0">
                <a:solidFill>
                  <a:schemeClr val="bg1">
                    <a:lumMod val="50000"/>
                  </a:schemeClr>
                </a:solidFill>
              </a:rPr>
              <a:t>2019</a:t>
            </a:r>
            <a:endParaRPr lang="en-US" sz="900" dirty="0">
              <a:solidFill>
                <a:schemeClr val="bg1">
                  <a:lumMod val="50000"/>
                </a:schemeClr>
              </a:solidFill>
            </a:endParaRPr>
          </a:p>
        </p:txBody>
      </p:sp>
      <p:pic>
        <p:nvPicPr>
          <p:cNvPr id="3" name="Billed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975" y="2395491"/>
            <a:ext cx="2313373" cy="1008393"/>
          </a:xfrm>
          <a:prstGeom prst="rect">
            <a:avLst/>
          </a:prstGeom>
        </p:spPr>
      </p:pic>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630" y="3760469"/>
            <a:ext cx="2306019" cy="578628"/>
          </a:xfrm>
          <a:prstGeom prst="rect">
            <a:avLst/>
          </a:prstGeom>
        </p:spPr>
      </p:pic>
      <p:pic>
        <p:nvPicPr>
          <p:cNvPr id="8" name="Billede 7"/>
          <p:cNvPicPr>
            <a:picLocks noChangeAspect="1"/>
          </p:cNvPicPr>
          <p:nvPr/>
        </p:nvPicPr>
        <p:blipFill rotWithShape="1">
          <a:blip r:embed="rId5">
            <a:extLst>
              <a:ext uri="{28A0092B-C50C-407E-A947-70E740481C1C}">
                <a14:useLocalDpi xmlns:a14="http://schemas.microsoft.com/office/drawing/2010/main" val="0"/>
              </a:ext>
            </a:extLst>
          </a:blip>
          <a:srcRect r="56536"/>
          <a:stretch/>
        </p:blipFill>
        <p:spPr>
          <a:xfrm>
            <a:off x="7400261" y="2102417"/>
            <a:ext cx="1743739" cy="2048783"/>
          </a:xfrm>
          <a:prstGeom prst="rect">
            <a:avLst/>
          </a:prstGeom>
        </p:spPr>
      </p:pic>
      <p:pic>
        <p:nvPicPr>
          <p:cNvPr id="9" name="Billed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52" y="4712790"/>
            <a:ext cx="1927040" cy="1927040"/>
          </a:xfrm>
          <a:prstGeom prst="rect">
            <a:avLst/>
          </a:prstGeom>
        </p:spPr>
      </p:pic>
      <p:pic>
        <p:nvPicPr>
          <p:cNvPr id="10" name="Billed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8912" y="4648822"/>
            <a:ext cx="1798418" cy="1427667"/>
          </a:xfrm>
          <a:prstGeom prst="rect">
            <a:avLst/>
          </a:prstGeom>
        </p:spPr>
      </p:pic>
      <p:pic>
        <p:nvPicPr>
          <p:cNvPr id="11" name="Billed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7496" y="2317898"/>
            <a:ext cx="1938690" cy="969345"/>
          </a:xfrm>
          <a:prstGeom prst="rect">
            <a:avLst/>
          </a:prstGeom>
        </p:spPr>
      </p:pic>
      <p:pic>
        <p:nvPicPr>
          <p:cNvPr id="12" name="Billed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1281" y="4875793"/>
            <a:ext cx="1328655" cy="1328655"/>
          </a:xfrm>
          <a:prstGeom prst="rect">
            <a:avLst/>
          </a:prstGeom>
        </p:spPr>
      </p:pic>
      <p:pic>
        <p:nvPicPr>
          <p:cNvPr id="13" name="Billede 12"/>
          <p:cNvPicPr>
            <a:picLocks noChangeAspect="1"/>
          </p:cNvPicPr>
          <p:nvPr/>
        </p:nvPicPr>
        <p:blipFill rotWithShape="1">
          <a:blip r:embed="rId10">
            <a:extLst>
              <a:ext uri="{28A0092B-C50C-407E-A947-70E740481C1C}">
                <a14:useLocalDpi xmlns:a14="http://schemas.microsoft.com/office/drawing/2010/main" val="0"/>
              </a:ext>
            </a:extLst>
          </a:blip>
          <a:srcRect l="24163" t="31817" r="11883" b="31456"/>
          <a:stretch/>
        </p:blipFill>
        <p:spPr>
          <a:xfrm>
            <a:off x="2592886" y="5081132"/>
            <a:ext cx="2054794" cy="709838"/>
          </a:xfrm>
          <a:prstGeom prst="rect">
            <a:avLst/>
          </a:prstGeom>
        </p:spPr>
      </p:pic>
      <p:pic>
        <p:nvPicPr>
          <p:cNvPr id="15" name="Billed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706" y="3318943"/>
            <a:ext cx="1709931" cy="1203962"/>
          </a:xfrm>
          <a:prstGeom prst="rect">
            <a:avLst/>
          </a:prstGeom>
        </p:spPr>
      </p:pic>
      <p:pic>
        <p:nvPicPr>
          <p:cNvPr id="16" name="Billed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9069" y="2007928"/>
            <a:ext cx="1376284" cy="1029460"/>
          </a:xfrm>
          <a:prstGeom prst="rect">
            <a:avLst/>
          </a:prstGeom>
        </p:spPr>
      </p:pic>
    </p:spTree>
    <p:extLst>
      <p:ext uri="{BB962C8B-B14F-4D97-AF65-F5344CB8AC3E}">
        <p14:creationId xmlns:p14="http://schemas.microsoft.com/office/powerpoint/2010/main" val="135909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857031"/>
            <a:ext cx="6858000" cy="1006476"/>
          </a:xfrm>
        </p:spPr>
        <p:txBody>
          <a:bodyPr/>
          <a:lstStyle/>
          <a:p>
            <a:r>
              <a:rPr lang="en-US" dirty="0"/>
              <a:t>International </a:t>
            </a:r>
            <a:r>
              <a:rPr lang="en-US" dirty="0" err="1" smtClean="0"/>
              <a:t>Co-autHors</a:t>
            </a:r>
            <a:r>
              <a:rPr lang="en-US" dirty="0"/>
              <a:t/>
            </a:r>
            <a:br>
              <a:rPr lang="en-US" dirty="0"/>
            </a:br>
            <a:endParaRPr lang="en-US" dirty="0"/>
          </a:p>
        </p:txBody>
      </p:sp>
      <p:sp>
        <p:nvSpPr>
          <p:cNvPr id="7" name="TextBox 6"/>
          <p:cNvSpPr txBox="1"/>
          <p:nvPr/>
        </p:nvSpPr>
        <p:spPr>
          <a:xfrm>
            <a:off x="44467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SUND Research and Innovation, </a:t>
            </a:r>
            <a:r>
              <a:rPr lang="en-US" sz="900" dirty="0" smtClean="0">
                <a:solidFill>
                  <a:schemeClr val="bg1">
                    <a:lumMod val="50000"/>
                  </a:schemeClr>
                </a:solidFill>
              </a:rPr>
              <a:t>2019</a:t>
            </a:r>
            <a:endParaRPr lang="en-US" sz="900" dirty="0">
              <a:solidFill>
                <a:schemeClr val="bg1">
                  <a:lumMod val="50000"/>
                </a:schemeClr>
              </a:solidFill>
            </a:endParaRPr>
          </a:p>
        </p:txBody>
      </p:sp>
      <p:graphicFrame>
        <p:nvGraphicFramePr>
          <p:cNvPr id="5" name="Chart 5"/>
          <p:cNvGraphicFramePr>
            <a:graphicFrameLocks/>
          </p:cNvGraphicFramePr>
          <p:nvPr>
            <p:extLst>
              <p:ext uri="{D42A27DB-BD31-4B8C-83A1-F6EECF244321}">
                <p14:modId xmlns:p14="http://schemas.microsoft.com/office/powerpoint/2010/main" val="2480308208"/>
              </p:ext>
            </p:extLst>
          </p:nvPr>
        </p:nvGraphicFramePr>
        <p:xfrm>
          <a:off x="1233630" y="1938829"/>
          <a:ext cx="6426143" cy="45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7090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4"/>
            <a:ext cx="9141970" cy="6524625"/>
          </a:xfrm>
          <a:prstGeom prst="rect">
            <a:avLst/>
          </a:prstGeom>
        </p:spPr>
      </p:pic>
    </p:spTree>
    <p:extLst>
      <p:ext uri="{BB962C8B-B14F-4D97-AF65-F5344CB8AC3E}">
        <p14:creationId xmlns:p14="http://schemas.microsoft.com/office/powerpoint/2010/main" val="1504404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4"/>
            <a:ext cx="9135879" cy="6524625"/>
          </a:xfrm>
          <a:prstGeom prst="rect">
            <a:avLst/>
          </a:prstGeom>
        </p:spPr>
      </p:pic>
      <p:sp>
        <p:nvSpPr>
          <p:cNvPr id="6" name="Rectangle 5"/>
          <p:cNvSpPr/>
          <p:nvPr/>
        </p:nvSpPr>
        <p:spPr>
          <a:xfrm>
            <a:off x="0" y="3172606"/>
            <a:ext cx="5561814" cy="329418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0" y="4516310"/>
            <a:ext cx="4914114"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Create excellent research and educational environments</a:t>
            </a:r>
          </a:p>
          <a:p>
            <a:r>
              <a:rPr lang="en-US" sz="1200" dirty="0"/>
              <a:t>Provide international and online training</a:t>
            </a:r>
          </a:p>
          <a:p>
            <a:r>
              <a:rPr lang="en-US" sz="1200" dirty="0"/>
              <a:t>Interact with the world’s best research hubs</a:t>
            </a:r>
          </a:p>
          <a:p>
            <a:r>
              <a:rPr lang="en-US" sz="1200" dirty="0"/>
              <a:t>Offer a competitive infrastructure</a:t>
            </a:r>
          </a:p>
          <a:p>
            <a:r>
              <a:rPr lang="en-US" sz="1200" dirty="0"/>
              <a:t>Strive to participate in prestigious national and international research projects</a:t>
            </a:r>
          </a:p>
          <a:p>
            <a:r>
              <a:rPr lang="en-US" sz="1200" dirty="0"/>
              <a:t>Create a knowledge-based dialogue with society</a:t>
            </a:r>
          </a:p>
        </p:txBody>
      </p:sp>
      <p:sp>
        <p:nvSpPr>
          <p:cNvPr id="8" name="Title 1"/>
          <p:cNvSpPr txBox="1">
            <a:spLocks/>
          </p:cNvSpPr>
          <p:nvPr/>
        </p:nvSpPr>
        <p:spPr>
          <a:xfrm>
            <a:off x="647700" y="3327092"/>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attracting </a:t>
            </a:r>
          </a:p>
          <a:p>
            <a:pPr>
              <a:lnSpc>
                <a:spcPct val="100000"/>
              </a:lnSpc>
            </a:pPr>
            <a:r>
              <a:rPr lang="en-US" dirty="0"/>
              <a:t>the best </a:t>
            </a:r>
            <a:r>
              <a:rPr lang="en-US" dirty="0" smtClean="0"/>
              <a:t>researchers</a:t>
            </a:r>
            <a:endParaRPr lang="en-US" dirty="0"/>
          </a:p>
        </p:txBody>
      </p:sp>
    </p:spTree>
    <p:extLst>
      <p:ext uri="{BB962C8B-B14F-4D97-AF65-F5344CB8AC3E}">
        <p14:creationId xmlns:p14="http://schemas.microsoft.com/office/powerpoint/2010/main" val="1072013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4"/>
            <a:ext cx="9144000" cy="652462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4861"/>
          <a:stretch/>
        </p:blipFill>
        <p:spPr>
          <a:xfrm>
            <a:off x="0" y="333374"/>
            <a:ext cx="9144000" cy="6524625"/>
          </a:xfrm>
          <a:prstGeom prst="rect">
            <a:avLst/>
          </a:prstGeom>
        </p:spPr>
      </p:pic>
    </p:spTree>
    <p:extLst>
      <p:ext uri="{BB962C8B-B14F-4D97-AF65-F5344CB8AC3E}">
        <p14:creationId xmlns:p14="http://schemas.microsoft.com/office/powerpoint/2010/main" val="1465208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Research funding</a:t>
            </a:r>
          </a:p>
        </p:txBody>
      </p:sp>
      <p:sp>
        <p:nvSpPr>
          <p:cNvPr id="3" name="Subtitle 2"/>
          <p:cNvSpPr>
            <a:spLocks noGrp="1"/>
          </p:cNvSpPr>
          <p:nvPr>
            <p:ph type="subTitle" idx="1"/>
          </p:nvPr>
        </p:nvSpPr>
        <p:spPr/>
        <p:txBody>
          <a:bodyPr/>
          <a:lstStyle/>
          <a:p>
            <a:r>
              <a:rPr lang="en-US" dirty="0"/>
              <a:t>External research funding at SUND</a:t>
            </a:r>
          </a:p>
        </p:txBody>
      </p:sp>
      <p:sp>
        <p:nvSpPr>
          <p:cNvPr id="6" name="TextBox 5"/>
          <p:cNvSpPr txBox="1"/>
          <p:nvPr/>
        </p:nvSpPr>
        <p:spPr>
          <a:xfrm>
            <a:off x="4446702" y="6514151"/>
            <a:ext cx="4546469"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Verdana"/>
                <a:ea typeface="+mn-ea"/>
                <a:cs typeface="+mn-cs"/>
              </a:rPr>
              <a:t>Source: SUND Research and Innovation, </a:t>
            </a:r>
            <a:r>
              <a:rPr kumimoji="0" lang="en-US" sz="900" b="0" i="0" u="none" strike="noStrike" kern="1200" cap="none" spc="0" normalizeH="0" baseline="0" noProof="0" dirty="0" smtClean="0">
                <a:ln>
                  <a:noFill/>
                </a:ln>
                <a:solidFill>
                  <a:prstClr val="white">
                    <a:lumMod val="50000"/>
                  </a:prstClr>
                </a:solidFill>
                <a:effectLst/>
                <a:uLnTx/>
                <a:uFillTx/>
                <a:latin typeface="Verdana"/>
                <a:ea typeface="+mn-ea"/>
                <a:cs typeface="+mn-cs"/>
              </a:rPr>
              <a:t>2018</a:t>
            </a:r>
            <a:endParaRPr kumimoji="0" lang="en-US" sz="900" b="0" i="0" u="none" strike="noStrike" kern="1200" cap="none" spc="0" normalizeH="0" baseline="0" noProof="0" dirty="0">
              <a:ln>
                <a:noFill/>
              </a:ln>
              <a:solidFill>
                <a:prstClr val="white">
                  <a:lumMod val="50000"/>
                </a:prstClr>
              </a:solidFill>
              <a:effectLst/>
              <a:uLnTx/>
              <a:uFillTx/>
              <a:latin typeface="Verdana"/>
              <a:ea typeface="+mn-ea"/>
              <a:cs typeface="+mn-cs"/>
            </a:endParaRPr>
          </a:p>
        </p:txBody>
      </p:sp>
      <p:pic>
        <p:nvPicPr>
          <p:cNvPr id="9"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6845"/>
            <a:ext cx="9144000" cy="4873551"/>
          </a:xfrm>
          <a:prstGeom prst="rect">
            <a:avLst/>
          </a:prstGeom>
        </p:spPr>
      </p:pic>
    </p:spTree>
    <p:extLst>
      <p:ext uri="{BB962C8B-B14F-4D97-AF65-F5344CB8AC3E}">
        <p14:creationId xmlns:p14="http://schemas.microsoft.com/office/powerpoint/2010/main" val="3160053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47700" y="510369"/>
            <a:ext cx="7756998" cy="1006476"/>
          </a:xfrm>
        </p:spPr>
        <p:txBody>
          <a:bodyPr/>
          <a:lstStyle/>
          <a:p>
            <a:r>
              <a:rPr lang="en-GB" dirty="0" smtClean="0"/>
              <a:t>Top 20 sources of external funding</a:t>
            </a:r>
            <a:endParaRPr lang="en-GB" dirty="0"/>
          </a:p>
        </p:txBody>
      </p:sp>
      <p:sp>
        <p:nvSpPr>
          <p:cNvPr id="6" name="TextBox 5"/>
          <p:cNvSpPr txBox="1"/>
          <p:nvPr/>
        </p:nvSpPr>
        <p:spPr>
          <a:xfrm>
            <a:off x="44467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SUND Research and Innovation, </a:t>
            </a:r>
            <a:r>
              <a:rPr lang="en-US" sz="900" dirty="0" smtClean="0">
                <a:solidFill>
                  <a:schemeClr val="bg1">
                    <a:lumMod val="50000"/>
                  </a:schemeClr>
                </a:solidFill>
              </a:rPr>
              <a:t>2019</a:t>
            </a:r>
            <a:endParaRPr lang="en-US" sz="900" dirty="0">
              <a:solidFill>
                <a:schemeClr val="bg1">
                  <a:lumMod val="50000"/>
                </a:schemeClr>
              </a:solidFill>
            </a:endParaRPr>
          </a:p>
        </p:txBody>
      </p:sp>
      <p:graphicFrame>
        <p:nvGraphicFramePr>
          <p:cNvPr id="8" name="Chart 3"/>
          <p:cNvGraphicFramePr>
            <a:graphicFrameLocks/>
          </p:cNvGraphicFramePr>
          <p:nvPr>
            <p:extLst>
              <p:ext uri="{D42A27DB-BD31-4B8C-83A1-F6EECF244321}">
                <p14:modId xmlns:p14="http://schemas.microsoft.com/office/powerpoint/2010/main" val="1185507845"/>
              </p:ext>
            </p:extLst>
          </p:nvPr>
        </p:nvGraphicFramePr>
        <p:xfrm>
          <a:off x="1092002" y="1913337"/>
          <a:ext cx="6959995" cy="4451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811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467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SUND Research and Innovation, </a:t>
            </a:r>
            <a:r>
              <a:rPr lang="en-US" sz="900" dirty="0" smtClean="0">
                <a:solidFill>
                  <a:schemeClr val="bg1">
                    <a:lumMod val="50000"/>
                  </a:schemeClr>
                </a:solidFill>
              </a:rPr>
              <a:t>2019</a:t>
            </a:r>
            <a:endParaRPr lang="en-US" sz="900" dirty="0">
              <a:solidFill>
                <a:schemeClr val="bg1">
                  <a:lumMod val="50000"/>
                </a:schemeClr>
              </a:solidFill>
            </a:endParaRPr>
          </a:p>
        </p:txBody>
      </p:sp>
      <p:sp>
        <p:nvSpPr>
          <p:cNvPr id="12" name="Text Placeholder 3"/>
          <p:cNvSpPr txBox="1">
            <a:spLocks/>
          </p:cNvSpPr>
          <p:nvPr/>
        </p:nvSpPr>
        <p:spPr>
          <a:xfrm>
            <a:off x="647699" y="1880368"/>
            <a:ext cx="3273851"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nSpc>
                <a:spcPct val="100000"/>
              </a:lnSpc>
              <a:buNone/>
            </a:pPr>
            <a:endParaRPr lang="en-US" sz="1200" dirty="0"/>
          </a:p>
        </p:txBody>
      </p:sp>
      <p:sp>
        <p:nvSpPr>
          <p:cNvPr id="9" name="Rectangle 5"/>
          <p:cNvSpPr/>
          <p:nvPr/>
        </p:nvSpPr>
        <p:spPr>
          <a:xfrm>
            <a:off x="0" y="2983187"/>
            <a:ext cx="4483099" cy="367279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txBox="1">
            <a:spLocks/>
          </p:cNvSpPr>
          <p:nvPr/>
        </p:nvSpPr>
        <p:spPr>
          <a:xfrm>
            <a:off x="690120" y="3796409"/>
            <a:ext cx="5527800"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nSpc>
                <a:spcPct val="100000"/>
              </a:lnSpc>
            </a:pPr>
            <a:r>
              <a:rPr lang="en-US" sz="1200" dirty="0" smtClean="0"/>
              <a:t>The European </a:t>
            </a:r>
            <a:r>
              <a:rPr lang="en-US" sz="1200" dirty="0"/>
              <a:t>Research Counsel </a:t>
            </a:r>
            <a:r>
              <a:rPr lang="en-US" sz="1200" dirty="0" smtClean="0"/>
              <a:t>awards research </a:t>
            </a:r>
            <a:r>
              <a:rPr lang="en-US" sz="1200" dirty="0"/>
              <a:t>grants for high-quality research in Europe.</a:t>
            </a:r>
          </a:p>
          <a:p>
            <a:pPr>
              <a:lnSpc>
                <a:spcPct val="100000"/>
              </a:lnSpc>
            </a:pPr>
            <a:r>
              <a:rPr lang="en-GB" sz="1200" dirty="0"/>
              <a:t>ERC Starting </a:t>
            </a:r>
            <a:r>
              <a:rPr lang="en-GB" sz="1200" dirty="0" smtClean="0"/>
              <a:t>Grants: to </a:t>
            </a:r>
            <a:r>
              <a:rPr lang="en-GB" sz="1200" dirty="0"/>
              <a:t>encourage young talented research leaders.</a:t>
            </a:r>
          </a:p>
          <a:p>
            <a:pPr>
              <a:lnSpc>
                <a:spcPct val="100000"/>
              </a:lnSpc>
            </a:pPr>
            <a:r>
              <a:rPr lang="en-GB" sz="1200" dirty="0"/>
              <a:t>ERC Consolidator </a:t>
            </a:r>
            <a:r>
              <a:rPr lang="en-GB" sz="1200" dirty="0" smtClean="0"/>
              <a:t>Grants: to </a:t>
            </a:r>
            <a:r>
              <a:rPr lang="en-GB" sz="1200" dirty="0"/>
              <a:t>support researchers who want to establish their own research teams. </a:t>
            </a:r>
          </a:p>
          <a:p>
            <a:pPr>
              <a:lnSpc>
                <a:spcPct val="100000"/>
              </a:lnSpc>
            </a:pPr>
            <a:r>
              <a:rPr lang="en-GB" sz="1200" dirty="0"/>
              <a:t>ERC Advanced </a:t>
            </a:r>
            <a:r>
              <a:rPr lang="en-GB" sz="1200" dirty="0" smtClean="0"/>
              <a:t>Grants: to </a:t>
            </a:r>
            <a:r>
              <a:rPr lang="en-GB" sz="1200" dirty="0"/>
              <a:t>allow outstanding research leaders.</a:t>
            </a:r>
          </a:p>
          <a:p>
            <a:pPr marL="0" indent="0">
              <a:lnSpc>
                <a:spcPct val="100000"/>
              </a:lnSpc>
              <a:buNone/>
            </a:pPr>
            <a:r>
              <a:rPr lang="en-GB" sz="1200" dirty="0"/>
              <a:t>E.g. </a:t>
            </a:r>
            <a:r>
              <a:rPr lang="en-US" sz="1200" dirty="0"/>
              <a:t>Associate Professor </a:t>
            </a:r>
            <a:r>
              <a:rPr lang="en-US" sz="1200" dirty="0" err="1"/>
              <a:t>Troels</a:t>
            </a:r>
            <a:r>
              <a:rPr lang="en-US" sz="1200" dirty="0"/>
              <a:t> </a:t>
            </a:r>
            <a:r>
              <a:rPr lang="en-US" sz="1200" dirty="0" err="1"/>
              <a:t>Scheel</a:t>
            </a:r>
            <a:r>
              <a:rPr lang="en-US" sz="1200" dirty="0"/>
              <a:t> from the Department of Immunology and Microbiology received the prestigious ERC Starting Grant in </a:t>
            </a:r>
            <a:r>
              <a:rPr lang="en-US" sz="1200" dirty="0" smtClean="0"/>
              <a:t>2018.</a:t>
            </a:r>
            <a:endParaRPr lang="da-DK" sz="1200" dirty="0"/>
          </a:p>
          <a:p>
            <a:pPr>
              <a:lnSpc>
                <a:spcPct val="100000"/>
              </a:lnSpc>
            </a:pPr>
            <a:endParaRPr lang="da-DK" sz="1200" dirty="0"/>
          </a:p>
          <a:p>
            <a:pPr>
              <a:lnSpc>
                <a:spcPct val="100000"/>
              </a:lnSpc>
            </a:pPr>
            <a:endParaRPr lang="en-US" sz="1200" dirty="0"/>
          </a:p>
          <a:p>
            <a:pPr>
              <a:lnSpc>
                <a:spcPct val="100000"/>
              </a:lnSpc>
            </a:pPr>
            <a:endParaRPr lang="en-US" sz="1200" dirty="0"/>
          </a:p>
          <a:p>
            <a:pPr marL="0" indent="0">
              <a:lnSpc>
                <a:spcPct val="100000"/>
              </a:lnSpc>
              <a:buNone/>
            </a:pPr>
            <a:endParaRPr lang="en-US" sz="1200" dirty="0"/>
          </a:p>
        </p:txBody>
      </p:sp>
      <p:sp>
        <p:nvSpPr>
          <p:cNvPr id="13" name="Title 1"/>
          <p:cNvSpPr txBox="1">
            <a:spLocks/>
          </p:cNvSpPr>
          <p:nvPr/>
        </p:nvSpPr>
        <p:spPr>
          <a:xfrm>
            <a:off x="647700" y="2705374"/>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smtClean="0"/>
              <a:t>International recognition</a:t>
            </a:r>
          </a:p>
        </p:txBody>
      </p:sp>
      <p:pic>
        <p:nvPicPr>
          <p:cNvPr id="5" name="Bille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699868"/>
            <a:ext cx="2095500" cy="2105025"/>
          </a:xfrm>
          <a:prstGeom prst="rect">
            <a:avLst/>
          </a:prstGeom>
        </p:spPr>
      </p:pic>
    </p:spTree>
    <p:extLst>
      <p:ext uri="{BB962C8B-B14F-4D97-AF65-F5344CB8AC3E}">
        <p14:creationId xmlns:p14="http://schemas.microsoft.com/office/powerpoint/2010/main" val="1291981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18854" y="333374"/>
            <a:ext cx="9162854" cy="6524625"/>
          </a:xfrm>
          <a:prstGeom prst="rect">
            <a:avLst/>
          </a:prstGeom>
        </p:spPr>
      </p:pic>
    </p:spTree>
    <p:extLst>
      <p:ext uri="{BB962C8B-B14F-4D97-AF65-F5344CB8AC3E}">
        <p14:creationId xmlns:p14="http://schemas.microsoft.com/office/powerpoint/2010/main" val="134365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Agreements</a:t>
            </a:r>
            <a:endParaRPr lang="en-US" dirty="0"/>
          </a:p>
        </p:txBody>
      </p:sp>
      <p:sp>
        <p:nvSpPr>
          <p:cNvPr id="5" name="TextBox 4"/>
          <p:cNvSpPr txBox="1"/>
          <p:nvPr/>
        </p:nvSpPr>
        <p:spPr>
          <a:xfrm>
            <a:off x="44467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UCPH, Technology Transfer Office </a:t>
            </a:r>
            <a:r>
              <a:rPr lang="en-US" sz="900" dirty="0" smtClean="0">
                <a:solidFill>
                  <a:schemeClr val="bg1">
                    <a:lumMod val="50000"/>
                  </a:schemeClr>
                </a:solidFill>
              </a:rPr>
              <a:t>2018</a:t>
            </a:r>
            <a:endParaRPr lang="en-US" sz="900" dirty="0">
              <a:solidFill>
                <a:schemeClr val="bg1">
                  <a:lumMod val="50000"/>
                </a:schemeClr>
              </a:solidFill>
            </a:endParaRPr>
          </a:p>
        </p:txBody>
      </p:sp>
      <p:pic>
        <p:nvPicPr>
          <p:cNvPr id="7" name="Picture 7">
            <a:extLst>
              <a:ext uri="{FF2B5EF4-FFF2-40B4-BE49-F238E27FC236}">
                <a16:creationId xmlns:a16="http://schemas.microsoft.com/office/drawing/2014/main" id="{2AD06510-695F-6E4A-9AC6-755AD94BE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 y="1745991"/>
            <a:ext cx="9138672" cy="4876800"/>
          </a:xfrm>
          <a:prstGeom prst="rect">
            <a:avLst/>
          </a:prstGeom>
        </p:spPr>
      </p:pic>
    </p:spTree>
    <p:extLst>
      <p:ext uri="{BB962C8B-B14F-4D97-AF65-F5344CB8AC3E}">
        <p14:creationId xmlns:p14="http://schemas.microsoft.com/office/powerpoint/2010/main" val="2082520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4865"/>
          <a:stretch/>
        </p:blipFill>
        <p:spPr>
          <a:xfrm>
            <a:off x="0" y="333375"/>
            <a:ext cx="9144000" cy="6520056"/>
          </a:xfrm>
          <a:prstGeom prst="rect">
            <a:avLst/>
          </a:prstGeom>
        </p:spPr>
      </p:pic>
    </p:spTree>
    <p:extLst>
      <p:ext uri="{BB962C8B-B14F-4D97-AF65-F5344CB8AC3E}">
        <p14:creationId xmlns:p14="http://schemas.microsoft.com/office/powerpoint/2010/main" val="1641439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Patents, inventions and </a:t>
            </a:r>
            <a:r>
              <a:rPr lang="en-US" dirty="0" smtClean="0"/>
              <a:t>licensing </a:t>
            </a:r>
            <a:r>
              <a:rPr lang="en-US" dirty="0"/>
              <a:t>agreements</a:t>
            </a:r>
          </a:p>
        </p:txBody>
      </p:sp>
      <p:sp>
        <p:nvSpPr>
          <p:cNvPr id="5" name="TextBox 4"/>
          <p:cNvSpPr txBox="1"/>
          <p:nvPr/>
        </p:nvSpPr>
        <p:spPr>
          <a:xfrm>
            <a:off x="44467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UCPH, Technology Transfer Office </a:t>
            </a:r>
            <a:r>
              <a:rPr lang="en-US" sz="900" dirty="0" smtClean="0">
                <a:solidFill>
                  <a:schemeClr val="bg1">
                    <a:lumMod val="50000"/>
                  </a:schemeClr>
                </a:solidFill>
              </a:rPr>
              <a:t>2018</a:t>
            </a:r>
            <a:endParaRPr lang="en-US" sz="900" dirty="0">
              <a:solidFill>
                <a:schemeClr val="bg1">
                  <a:lumMod val="50000"/>
                </a:schemeClr>
              </a:solidFill>
            </a:endParaRPr>
          </a:p>
        </p:txBody>
      </p:sp>
      <p:pic>
        <p:nvPicPr>
          <p:cNvPr id="6" name="Picture Placeholder 5"/>
          <p:cNvPicPr>
            <a:picLocks noChangeAspect="1"/>
          </p:cNvPicPr>
          <p:nvPr/>
        </p:nvPicPr>
        <p:blipFill>
          <a:blip r:embed="rId3">
            <a:extLst>
              <a:ext uri="{28A0092B-C50C-407E-A947-70E740481C1C}">
                <a14:useLocalDpi xmlns:a14="http://schemas.microsoft.com/office/drawing/2010/main" val="0"/>
              </a:ext>
            </a:extLst>
          </a:blip>
          <a:srcRect t="6709" b="6709"/>
          <a:stretch>
            <a:fillRect/>
          </a:stretch>
        </p:blipFill>
        <p:spPr>
          <a:xfrm>
            <a:off x="152400" y="1905727"/>
            <a:ext cx="9144000" cy="4219542"/>
          </a:xfrm>
          <a:prstGeom prst="rect">
            <a:avLst/>
          </a:prstGeom>
        </p:spPr>
      </p:pic>
    </p:spTree>
    <p:extLst>
      <p:ext uri="{BB962C8B-B14F-4D97-AF65-F5344CB8AC3E}">
        <p14:creationId xmlns:p14="http://schemas.microsoft.com/office/powerpoint/2010/main" val="252217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ctrTitle"/>
          </p:nvPr>
        </p:nvSpPr>
        <p:spPr>
          <a:xfrm>
            <a:off x="647700" y="510369"/>
            <a:ext cx="6858000" cy="1006476"/>
          </a:xfrm>
        </p:spPr>
        <p:txBody>
          <a:bodyPr/>
          <a:lstStyle/>
          <a:p>
            <a:r>
              <a:rPr lang="en-US" dirty="0"/>
              <a:t>SUND Spin-outs</a:t>
            </a:r>
          </a:p>
        </p:txBody>
      </p:sp>
      <p:sp>
        <p:nvSpPr>
          <p:cNvPr id="49" name="TextBox 28">
            <a:extLst>
              <a:ext uri="{FF2B5EF4-FFF2-40B4-BE49-F238E27FC236}">
                <a16:creationId xmlns:a16="http://schemas.microsoft.com/office/drawing/2014/main" id="{6D3D3527-A216-0B4A-A5E1-07E137AE910F}"/>
              </a:ext>
            </a:extLst>
          </p:cNvPr>
          <p:cNvSpPr txBox="1"/>
          <p:nvPr/>
        </p:nvSpPr>
        <p:spPr>
          <a:xfrm>
            <a:off x="-1369402" y="6514151"/>
            <a:ext cx="4546469" cy="230832"/>
          </a:xfrm>
          <a:prstGeom prst="rect">
            <a:avLst/>
          </a:prstGeom>
          <a:noFill/>
        </p:spPr>
        <p:txBody>
          <a:bodyPr wrap="square" rtlCol="0">
            <a:spAutoFit/>
          </a:bodyPr>
          <a:lstStyle/>
          <a:p>
            <a:pPr algn="r"/>
            <a:r>
              <a:rPr lang="en-US" sz="900" dirty="0">
                <a:solidFill>
                  <a:schemeClr val="bg1">
                    <a:lumMod val="50000"/>
                  </a:schemeClr>
                </a:solidFill>
              </a:rPr>
              <a:t>Source: UCPH, Technology Transfer Office </a:t>
            </a:r>
            <a:r>
              <a:rPr lang="en-US" sz="900" dirty="0" smtClean="0">
                <a:solidFill>
                  <a:schemeClr val="bg1">
                    <a:lumMod val="50000"/>
                  </a:schemeClr>
                </a:solidFill>
              </a:rPr>
              <a:t>2018</a:t>
            </a:r>
            <a:endParaRPr lang="en-US" sz="900" dirty="0">
              <a:solidFill>
                <a:schemeClr val="bg1">
                  <a:lumMod val="50000"/>
                </a:schemeClr>
              </a:solidFill>
            </a:endParaRPr>
          </a:p>
        </p:txBody>
      </p:sp>
      <p:pic>
        <p:nvPicPr>
          <p:cNvPr id="29" name="Picture 38">
            <a:extLst>
              <a:ext uri="{FF2B5EF4-FFF2-40B4-BE49-F238E27FC236}">
                <a16:creationId xmlns:a16="http://schemas.microsoft.com/office/drawing/2014/main" id="{23C5CED9-7675-964B-BE12-23CEFC8CB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3" y="605571"/>
            <a:ext cx="8980589" cy="6340084"/>
          </a:xfrm>
          <a:prstGeom prst="rect">
            <a:avLst/>
          </a:prstGeom>
        </p:spPr>
      </p:pic>
      <p:sp>
        <p:nvSpPr>
          <p:cNvPr id="31" name="TextBox 10"/>
          <p:cNvSpPr txBox="1"/>
          <p:nvPr/>
        </p:nvSpPr>
        <p:spPr>
          <a:xfrm>
            <a:off x="3094973" y="1852771"/>
            <a:ext cx="1223413" cy="369332"/>
          </a:xfrm>
          <a:prstGeom prst="rect">
            <a:avLst/>
          </a:prstGeom>
          <a:noFill/>
        </p:spPr>
        <p:txBody>
          <a:bodyPr wrap="none" rtlCol="0">
            <a:spAutoFit/>
          </a:bodyPr>
          <a:lstStyle/>
          <a:p>
            <a:pPr algn="ctr"/>
            <a:r>
              <a:rPr lang="en-US" sz="900" b="1" dirty="0" err="1">
                <a:solidFill>
                  <a:schemeClr val="bg1"/>
                </a:solidFill>
              </a:rPr>
              <a:t>EpiTherapeutics</a:t>
            </a:r>
            <a:endParaRPr lang="en-US" sz="900" b="1" dirty="0">
              <a:solidFill>
                <a:schemeClr val="bg1"/>
              </a:solidFill>
            </a:endParaRPr>
          </a:p>
          <a:p>
            <a:pPr algn="ctr"/>
            <a:r>
              <a:rPr lang="en-US" sz="900" dirty="0">
                <a:solidFill>
                  <a:schemeClr val="bg1"/>
                </a:solidFill>
              </a:rPr>
              <a:t>(2008)</a:t>
            </a:r>
          </a:p>
        </p:txBody>
      </p:sp>
      <p:sp>
        <p:nvSpPr>
          <p:cNvPr id="32" name="TextBox 11"/>
          <p:cNvSpPr txBox="1"/>
          <p:nvPr/>
        </p:nvSpPr>
        <p:spPr>
          <a:xfrm>
            <a:off x="2889018" y="2271596"/>
            <a:ext cx="1635323" cy="369332"/>
          </a:xfrm>
          <a:prstGeom prst="rect">
            <a:avLst/>
          </a:prstGeom>
          <a:noFill/>
        </p:spPr>
        <p:txBody>
          <a:bodyPr wrap="square" rtlCol="0">
            <a:spAutoFit/>
          </a:bodyPr>
          <a:lstStyle/>
          <a:p>
            <a:pPr algn="ctr"/>
            <a:r>
              <a:rPr lang="en-US" sz="900" b="1" dirty="0" err="1">
                <a:solidFill>
                  <a:schemeClr val="bg1"/>
                </a:solidFill>
              </a:rPr>
              <a:t>Bojesen</a:t>
            </a:r>
            <a:r>
              <a:rPr lang="en-US" sz="900" b="1" dirty="0">
                <a:solidFill>
                  <a:schemeClr val="bg1"/>
                </a:solidFill>
              </a:rPr>
              <a:t> </a:t>
            </a:r>
            <a:r>
              <a:rPr lang="en-US" sz="900" b="1" dirty="0" err="1">
                <a:solidFill>
                  <a:schemeClr val="bg1"/>
                </a:solidFill>
              </a:rPr>
              <a:t>og</a:t>
            </a:r>
            <a:r>
              <a:rPr lang="en-US" sz="900" b="1" dirty="0">
                <a:solidFill>
                  <a:schemeClr val="bg1"/>
                </a:solidFill>
              </a:rPr>
              <a:t> Petersen </a:t>
            </a:r>
            <a:r>
              <a:rPr lang="en-US" sz="900" b="1" dirty="0" smtClean="0">
                <a:solidFill>
                  <a:schemeClr val="bg1"/>
                </a:solidFill>
              </a:rPr>
              <a:t>Aps </a:t>
            </a:r>
            <a:r>
              <a:rPr lang="en-US" sz="900" dirty="0" smtClean="0">
                <a:solidFill>
                  <a:schemeClr val="bg1"/>
                </a:solidFill>
              </a:rPr>
              <a:t>(2012</a:t>
            </a:r>
            <a:r>
              <a:rPr lang="en-US" sz="900" dirty="0">
                <a:solidFill>
                  <a:schemeClr val="bg1"/>
                </a:solidFill>
              </a:rPr>
              <a:t>)</a:t>
            </a:r>
          </a:p>
        </p:txBody>
      </p:sp>
      <p:sp>
        <p:nvSpPr>
          <p:cNvPr id="33" name="TextBox 12"/>
          <p:cNvSpPr txBox="1"/>
          <p:nvPr/>
        </p:nvSpPr>
        <p:spPr>
          <a:xfrm>
            <a:off x="3214397" y="2733103"/>
            <a:ext cx="984565" cy="369332"/>
          </a:xfrm>
          <a:prstGeom prst="rect">
            <a:avLst/>
          </a:prstGeom>
          <a:noFill/>
        </p:spPr>
        <p:txBody>
          <a:bodyPr wrap="none" rtlCol="0">
            <a:spAutoFit/>
          </a:bodyPr>
          <a:lstStyle/>
          <a:p>
            <a:pPr algn="ctr"/>
            <a:r>
              <a:rPr lang="en-US" sz="900" b="1" dirty="0" err="1">
                <a:solidFill>
                  <a:schemeClr val="bg1"/>
                </a:solidFill>
              </a:rPr>
              <a:t>Neoloch</a:t>
            </a:r>
            <a:r>
              <a:rPr lang="en-US" sz="900" b="1" dirty="0">
                <a:solidFill>
                  <a:schemeClr val="bg1"/>
                </a:solidFill>
              </a:rPr>
              <a:t> Aps</a:t>
            </a:r>
          </a:p>
          <a:p>
            <a:pPr algn="ctr"/>
            <a:r>
              <a:rPr lang="en-US" sz="900" dirty="0">
                <a:solidFill>
                  <a:schemeClr val="bg1"/>
                </a:solidFill>
              </a:rPr>
              <a:t>(2008)</a:t>
            </a:r>
          </a:p>
        </p:txBody>
      </p:sp>
      <p:sp>
        <p:nvSpPr>
          <p:cNvPr id="34" name="TextBox 13"/>
          <p:cNvSpPr txBox="1"/>
          <p:nvPr/>
        </p:nvSpPr>
        <p:spPr>
          <a:xfrm>
            <a:off x="3252869" y="3159273"/>
            <a:ext cx="907621" cy="369332"/>
          </a:xfrm>
          <a:prstGeom prst="rect">
            <a:avLst/>
          </a:prstGeom>
          <a:noFill/>
        </p:spPr>
        <p:txBody>
          <a:bodyPr wrap="none" rtlCol="0">
            <a:spAutoFit/>
          </a:bodyPr>
          <a:lstStyle/>
          <a:p>
            <a:pPr algn="ctr"/>
            <a:r>
              <a:rPr lang="en-US" sz="900" b="1" dirty="0" err="1">
                <a:solidFill>
                  <a:schemeClr val="bg1"/>
                </a:solidFill>
              </a:rPr>
              <a:t>Phlogo</a:t>
            </a:r>
            <a:r>
              <a:rPr lang="en-US" sz="900" b="1" dirty="0">
                <a:solidFill>
                  <a:schemeClr val="bg1"/>
                </a:solidFill>
              </a:rPr>
              <a:t> Aps</a:t>
            </a:r>
          </a:p>
          <a:p>
            <a:pPr algn="ctr"/>
            <a:r>
              <a:rPr lang="en-US" sz="900" dirty="0">
                <a:solidFill>
                  <a:schemeClr val="bg1"/>
                </a:solidFill>
              </a:rPr>
              <a:t>(2008)</a:t>
            </a:r>
          </a:p>
        </p:txBody>
      </p:sp>
      <p:sp>
        <p:nvSpPr>
          <p:cNvPr id="35" name="TextBox 14"/>
          <p:cNvSpPr txBox="1"/>
          <p:nvPr/>
        </p:nvSpPr>
        <p:spPr>
          <a:xfrm>
            <a:off x="3381911" y="3566781"/>
            <a:ext cx="649538" cy="369332"/>
          </a:xfrm>
          <a:prstGeom prst="rect">
            <a:avLst/>
          </a:prstGeom>
          <a:noFill/>
        </p:spPr>
        <p:txBody>
          <a:bodyPr wrap="none" rtlCol="0">
            <a:spAutoFit/>
          </a:bodyPr>
          <a:lstStyle/>
          <a:p>
            <a:pPr algn="ctr"/>
            <a:r>
              <a:rPr lang="de-DE" sz="900" b="1" dirty="0">
                <a:solidFill>
                  <a:schemeClr val="bg1"/>
                </a:solidFill>
              </a:rPr>
              <a:t>ENKAM</a:t>
            </a:r>
          </a:p>
          <a:p>
            <a:pPr algn="ctr"/>
            <a:r>
              <a:rPr lang="de-DE" sz="900" dirty="0">
                <a:solidFill>
                  <a:schemeClr val="bg1"/>
                </a:solidFill>
              </a:rPr>
              <a:t>(2000)</a:t>
            </a:r>
            <a:endParaRPr lang="en-US" sz="900" dirty="0">
              <a:solidFill>
                <a:schemeClr val="bg1"/>
              </a:solidFill>
            </a:endParaRPr>
          </a:p>
        </p:txBody>
      </p:sp>
      <p:sp>
        <p:nvSpPr>
          <p:cNvPr id="36" name="TextBox 15"/>
          <p:cNvSpPr txBox="1"/>
          <p:nvPr/>
        </p:nvSpPr>
        <p:spPr>
          <a:xfrm>
            <a:off x="3208787" y="4002287"/>
            <a:ext cx="995785" cy="369332"/>
          </a:xfrm>
          <a:prstGeom prst="rect">
            <a:avLst/>
          </a:prstGeom>
          <a:noFill/>
        </p:spPr>
        <p:txBody>
          <a:bodyPr wrap="none" rtlCol="0">
            <a:spAutoFit/>
          </a:bodyPr>
          <a:lstStyle/>
          <a:p>
            <a:pPr algn="ctr"/>
            <a:r>
              <a:rPr lang="en-US" sz="900" b="1" dirty="0" err="1">
                <a:solidFill>
                  <a:schemeClr val="bg1"/>
                </a:solidFill>
              </a:rPr>
              <a:t>Reticare</a:t>
            </a:r>
            <a:r>
              <a:rPr lang="en-US" sz="900" b="1" dirty="0">
                <a:solidFill>
                  <a:schemeClr val="bg1"/>
                </a:solidFill>
              </a:rPr>
              <a:t> IVS</a:t>
            </a:r>
          </a:p>
          <a:p>
            <a:pPr algn="ctr"/>
            <a:r>
              <a:rPr lang="en-US" sz="900" dirty="0">
                <a:solidFill>
                  <a:schemeClr val="bg1"/>
                </a:solidFill>
              </a:rPr>
              <a:t>(2015)</a:t>
            </a:r>
          </a:p>
        </p:txBody>
      </p:sp>
      <p:sp>
        <p:nvSpPr>
          <p:cNvPr id="37" name="TextBox 16"/>
          <p:cNvSpPr txBox="1"/>
          <p:nvPr/>
        </p:nvSpPr>
        <p:spPr>
          <a:xfrm>
            <a:off x="4924944" y="1864594"/>
            <a:ext cx="1107996" cy="369332"/>
          </a:xfrm>
          <a:prstGeom prst="rect">
            <a:avLst/>
          </a:prstGeom>
          <a:noFill/>
        </p:spPr>
        <p:txBody>
          <a:bodyPr wrap="none" rtlCol="0">
            <a:spAutoFit/>
          </a:bodyPr>
          <a:lstStyle/>
          <a:p>
            <a:pPr algn="ctr"/>
            <a:r>
              <a:rPr lang="en-US" sz="900" b="1" dirty="0">
                <a:solidFill>
                  <a:schemeClr val="bg1"/>
                </a:solidFill>
              </a:rPr>
              <a:t>Tenacious IVS</a:t>
            </a:r>
          </a:p>
          <a:p>
            <a:pPr algn="ctr"/>
            <a:r>
              <a:rPr lang="en-US" sz="900" dirty="0">
                <a:solidFill>
                  <a:schemeClr val="bg1"/>
                </a:solidFill>
              </a:rPr>
              <a:t>(2014)</a:t>
            </a:r>
          </a:p>
        </p:txBody>
      </p:sp>
      <p:sp>
        <p:nvSpPr>
          <p:cNvPr id="38" name="TextBox 17"/>
          <p:cNvSpPr txBox="1"/>
          <p:nvPr/>
        </p:nvSpPr>
        <p:spPr>
          <a:xfrm>
            <a:off x="5009103" y="2272608"/>
            <a:ext cx="939680" cy="369332"/>
          </a:xfrm>
          <a:prstGeom prst="rect">
            <a:avLst/>
          </a:prstGeom>
          <a:noFill/>
        </p:spPr>
        <p:txBody>
          <a:bodyPr wrap="none" rtlCol="0">
            <a:spAutoFit/>
          </a:bodyPr>
          <a:lstStyle/>
          <a:p>
            <a:pPr algn="ctr"/>
            <a:r>
              <a:rPr lang="en-US" sz="900" b="1" dirty="0" err="1">
                <a:solidFill>
                  <a:schemeClr val="bg1"/>
                </a:solidFill>
              </a:rPr>
              <a:t>Medilet</a:t>
            </a:r>
            <a:r>
              <a:rPr lang="en-US" sz="900" b="1" dirty="0">
                <a:solidFill>
                  <a:schemeClr val="bg1"/>
                </a:solidFill>
              </a:rPr>
              <a:t> Aps</a:t>
            </a:r>
          </a:p>
          <a:p>
            <a:pPr algn="ctr"/>
            <a:r>
              <a:rPr lang="en-US" sz="900" dirty="0">
                <a:solidFill>
                  <a:schemeClr val="bg1"/>
                </a:solidFill>
              </a:rPr>
              <a:t>(2014)</a:t>
            </a:r>
          </a:p>
        </p:txBody>
      </p:sp>
      <p:sp>
        <p:nvSpPr>
          <p:cNvPr id="39" name="TextBox 18"/>
          <p:cNvSpPr txBox="1"/>
          <p:nvPr/>
        </p:nvSpPr>
        <p:spPr>
          <a:xfrm>
            <a:off x="4909716" y="2705958"/>
            <a:ext cx="1138452" cy="369332"/>
          </a:xfrm>
          <a:prstGeom prst="rect">
            <a:avLst/>
          </a:prstGeom>
          <a:noFill/>
        </p:spPr>
        <p:txBody>
          <a:bodyPr wrap="none" rtlCol="0">
            <a:spAutoFit/>
          </a:bodyPr>
          <a:lstStyle/>
          <a:p>
            <a:pPr algn="ctr"/>
            <a:r>
              <a:rPr lang="en-US" sz="900" b="1" dirty="0" err="1">
                <a:solidFill>
                  <a:schemeClr val="bg1"/>
                </a:solidFill>
              </a:rPr>
              <a:t>DepXplora</a:t>
            </a:r>
            <a:r>
              <a:rPr lang="en-US" sz="900" b="1" dirty="0">
                <a:solidFill>
                  <a:schemeClr val="bg1"/>
                </a:solidFill>
              </a:rPr>
              <a:t> Aps</a:t>
            </a:r>
          </a:p>
          <a:p>
            <a:pPr algn="ctr"/>
            <a:r>
              <a:rPr lang="en-US" sz="900" dirty="0">
                <a:solidFill>
                  <a:schemeClr val="bg1"/>
                </a:solidFill>
              </a:rPr>
              <a:t>(2012)</a:t>
            </a:r>
          </a:p>
        </p:txBody>
      </p:sp>
      <p:sp>
        <p:nvSpPr>
          <p:cNvPr id="40" name="TextBox 19"/>
          <p:cNvSpPr txBox="1"/>
          <p:nvPr/>
        </p:nvSpPr>
        <p:spPr>
          <a:xfrm>
            <a:off x="4904907" y="3142583"/>
            <a:ext cx="1148071" cy="369332"/>
          </a:xfrm>
          <a:prstGeom prst="rect">
            <a:avLst/>
          </a:prstGeom>
          <a:noFill/>
        </p:spPr>
        <p:txBody>
          <a:bodyPr wrap="none" rtlCol="0">
            <a:spAutoFit/>
          </a:bodyPr>
          <a:lstStyle/>
          <a:p>
            <a:pPr algn="ctr"/>
            <a:r>
              <a:rPr lang="en-US" sz="900" b="1" dirty="0">
                <a:solidFill>
                  <a:schemeClr val="bg1"/>
                </a:solidFill>
              </a:rPr>
              <a:t>FIDA-Tech Aps</a:t>
            </a:r>
          </a:p>
          <a:p>
            <a:pPr algn="ctr"/>
            <a:r>
              <a:rPr lang="en-US" sz="900" dirty="0">
                <a:solidFill>
                  <a:schemeClr val="bg1"/>
                </a:solidFill>
              </a:rPr>
              <a:t>(2012)</a:t>
            </a:r>
          </a:p>
        </p:txBody>
      </p:sp>
      <p:sp>
        <p:nvSpPr>
          <p:cNvPr id="41" name="TextBox 20"/>
          <p:cNvSpPr txBox="1"/>
          <p:nvPr/>
        </p:nvSpPr>
        <p:spPr>
          <a:xfrm>
            <a:off x="4777469" y="3574283"/>
            <a:ext cx="1402948" cy="369332"/>
          </a:xfrm>
          <a:prstGeom prst="rect">
            <a:avLst/>
          </a:prstGeom>
          <a:noFill/>
        </p:spPr>
        <p:txBody>
          <a:bodyPr wrap="none" rtlCol="0">
            <a:spAutoFit/>
          </a:bodyPr>
          <a:lstStyle/>
          <a:p>
            <a:pPr algn="ctr"/>
            <a:r>
              <a:rPr lang="de-DE" sz="900" b="1" dirty="0" err="1">
                <a:solidFill>
                  <a:schemeClr val="bg1"/>
                </a:solidFill>
              </a:rPr>
              <a:t>Avilex</a:t>
            </a:r>
            <a:r>
              <a:rPr lang="de-DE" sz="900" b="1" dirty="0">
                <a:solidFill>
                  <a:schemeClr val="bg1"/>
                </a:solidFill>
              </a:rPr>
              <a:t> </a:t>
            </a:r>
            <a:r>
              <a:rPr lang="de-DE" sz="900" b="1" dirty="0" err="1">
                <a:solidFill>
                  <a:schemeClr val="bg1"/>
                </a:solidFill>
              </a:rPr>
              <a:t>Pharma</a:t>
            </a:r>
            <a:r>
              <a:rPr lang="de-DE" sz="900" b="1" dirty="0">
                <a:solidFill>
                  <a:schemeClr val="bg1"/>
                </a:solidFill>
              </a:rPr>
              <a:t> </a:t>
            </a:r>
            <a:r>
              <a:rPr lang="de-DE" sz="900" b="1" dirty="0" err="1">
                <a:solidFill>
                  <a:schemeClr val="bg1"/>
                </a:solidFill>
              </a:rPr>
              <a:t>Aps</a:t>
            </a:r>
            <a:endParaRPr lang="de-DE" sz="900" b="1" dirty="0">
              <a:solidFill>
                <a:schemeClr val="bg1"/>
              </a:solidFill>
            </a:endParaRPr>
          </a:p>
          <a:p>
            <a:pPr algn="ctr"/>
            <a:r>
              <a:rPr lang="de-DE" sz="900" dirty="0">
                <a:solidFill>
                  <a:schemeClr val="bg1"/>
                </a:solidFill>
              </a:rPr>
              <a:t>(2013)</a:t>
            </a:r>
            <a:endParaRPr lang="en-US" sz="900" dirty="0">
              <a:solidFill>
                <a:schemeClr val="bg1"/>
              </a:solidFill>
            </a:endParaRPr>
          </a:p>
        </p:txBody>
      </p:sp>
      <p:sp>
        <p:nvSpPr>
          <p:cNvPr id="42" name="TextBox 21"/>
          <p:cNvSpPr txBox="1"/>
          <p:nvPr/>
        </p:nvSpPr>
        <p:spPr>
          <a:xfrm>
            <a:off x="4929754" y="4011376"/>
            <a:ext cx="1098378" cy="369332"/>
          </a:xfrm>
          <a:prstGeom prst="rect">
            <a:avLst/>
          </a:prstGeom>
          <a:noFill/>
        </p:spPr>
        <p:txBody>
          <a:bodyPr wrap="none" rtlCol="0">
            <a:spAutoFit/>
          </a:bodyPr>
          <a:lstStyle/>
          <a:p>
            <a:pPr algn="ctr"/>
            <a:r>
              <a:rPr lang="en-US" sz="900" b="1" dirty="0" err="1">
                <a:solidFill>
                  <a:schemeClr val="bg1"/>
                </a:solidFill>
              </a:rPr>
              <a:t>InProther</a:t>
            </a:r>
            <a:r>
              <a:rPr lang="en-US" sz="900" b="1" dirty="0">
                <a:solidFill>
                  <a:schemeClr val="bg1"/>
                </a:solidFill>
              </a:rPr>
              <a:t> Aps</a:t>
            </a:r>
          </a:p>
          <a:p>
            <a:pPr algn="ctr"/>
            <a:r>
              <a:rPr lang="en-US" sz="900" dirty="0">
                <a:solidFill>
                  <a:schemeClr val="bg1"/>
                </a:solidFill>
              </a:rPr>
              <a:t>(2012)</a:t>
            </a:r>
          </a:p>
        </p:txBody>
      </p:sp>
      <p:sp>
        <p:nvSpPr>
          <p:cNvPr id="43" name="TextBox 22"/>
          <p:cNvSpPr txBox="1"/>
          <p:nvPr/>
        </p:nvSpPr>
        <p:spPr>
          <a:xfrm>
            <a:off x="402771" y="1833171"/>
            <a:ext cx="2141630" cy="369332"/>
          </a:xfrm>
          <a:prstGeom prst="rect">
            <a:avLst/>
          </a:prstGeom>
          <a:noFill/>
        </p:spPr>
        <p:txBody>
          <a:bodyPr wrap="square" rtlCol="0">
            <a:spAutoFit/>
          </a:bodyPr>
          <a:lstStyle/>
          <a:p>
            <a:pPr algn="r"/>
            <a:r>
              <a:rPr lang="en-US" sz="900" dirty="0">
                <a:solidFill>
                  <a:srgbClr val="29216A"/>
                </a:solidFill>
              </a:rPr>
              <a:t>Biotech Research &amp; </a:t>
            </a:r>
          </a:p>
          <a:p>
            <a:pPr algn="r"/>
            <a:r>
              <a:rPr lang="en-US" sz="900" dirty="0">
                <a:solidFill>
                  <a:srgbClr val="29216A"/>
                </a:solidFill>
              </a:rPr>
              <a:t>Innovation Centre </a:t>
            </a:r>
            <a:r>
              <a:rPr lang="en-US" sz="900" dirty="0" smtClean="0">
                <a:solidFill>
                  <a:srgbClr val="29216A"/>
                </a:solidFill>
              </a:rPr>
              <a:t>(</a:t>
            </a:r>
            <a:r>
              <a:rPr lang="en-US" sz="900" dirty="0">
                <a:solidFill>
                  <a:srgbClr val="29216A"/>
                </a:solidFill>
              </a:rPr>
              <a:t>BRIC)</a:t>
            </a:r>
          </a:p>
        </p:txBody>
      </p:sp>
      <p:sp>
        <p:nvSpPr>
          <p:cNvPr id="44" name="TextBox 23"/>
          <p:cNvSpPr txBox="1"/>
          <p:nvPr/>
        </p:nvSpPr>
        <p:spPr>
          <a:xfrm>
            <a:off x="791750" y="2272608"/>
            <a:ext cx="1752651" cy="507831"/>
          </a:xfrm>
          <a:prstGeom prst="rect">
            <a:avLst/>
          </a:prstGeom>
          <a:noFill/>
        </p:spPr>
        <p:txBody>
          <a:bodyPr wrap="square" rtlCol="0">
            <a:spAutoFit/>
          </a:bodyPr>
          <a:lstStyle/>
          <a:p>
            <a:pPr algn="r"/>
            <a:r>
              <a:rPr lang="en-US" sz="900" dirty="0">
                <a:solidFill>
                  <a:srgbClr val="29216A"/>
                </a:solidFill>
              </a:rPr>
              <a:t>Department of </a:t>
            </a:r>
          </a:p>
          <a:p>
            <a:pPr algn="r"/>
            <a:r>
              <a:rPr lang="en-US" sz="900" dirty="0">
                <a:solidFill>
                  <a:srgbClr val="29216A"/>
                </a:solidFill>
              </a:rPr>
              <a:t>Veterinary and </a:t>
            </a:r>
          </a:p>
          <a:p>
            <a:pPr algn="r"/>
            <a:r>
              <a:rPr lang="en-US" sz="900" dirty="0">
                <a:solidFill>
                  <a:srgbClr val="29216A"/>
                </a:solidFill>
              </a:rPr>
              <a:t>Animal Sciences</a:t>
            </a:r>
          </a:p>
        </p:txBody>
      </p:sp>
      <p:sp>
        <p:nvSpPr>
          <p:cNvPr id="45" name="TextBox 24"/>
          <p:cNvSpPr txBox="1"/>
          <p:nvPr/>
        </p:nvSpPr>
        <p:spPr>
          <a:xfrm>
            <a:off x="1287326" y="3270861"/>
            <a:ext cx="1257075" cy="507831"/>
          </a:xfrm>
          <a:prstGeom prst="rect">
            <a:avLst/>
          </a:prstGeom>
          <a:noFill/>
        </p:spPr>
        <p:txBody>
          <a:bodyPr wrap="none" rtlCol="0">
            <a:spAutoFit/>
          </a:bodyPr>
          <a:lstStyle/>
          <a:p>
            <a:pPr algn="r"/>
            <a:r>
              <a:rPr lang="en-US" sz="900" dirty="0">
                <a:solidFill>
                  <a:srgbClr val="29216A"/>
                </a:solidFill>
              </a:rPr>
              <a:t>Department of</a:t>
            </a:r>
          </a:p>
          <a:p>
            <a:pPr algn="r"/>
            <a:r>
              <a:rPr lang="en-US" sz="900" dirty="0">
                <a:solidFill>
                  <a:srgbClr val="29216A"/>
                </a:solidFill>
              </a:rPr>
              <a:t> Neuroscience </a:t>
            </a:r>
          </a:p>
          <a:p>
            <a:pPr algn="r"/>
            <a:r>
              <a:rPr lang="en-US" sz="900" dirty="0">
                <a:solidFill>
                  <a:srgbClr val="29216A"/>
                </a:solidFill>
              </a:rPr>
              <a:t>and Pharmacology</a:t>
            </a:r>
          </a:p>
        </p:txBody>
      </p:sp>
      <p:sp>
        <p:nvSpPr>
          <p:cNvPr id="46" name="TextBox 25"/>
          <p:cNvSpPr txBox="1"/>
          <p:nvPr/>
        </p:nvSpPr>
        <p:spPr>
          <a:xfrm>
            <a:off x="6621609" y="2502597"/>
            <a:ext cx="1067921" cy="369332"/>
          </a:xfrm>
          <a:prstGeom prst="rect">
            <a:avLst/>
          </a:prstGeom>
          <a:noFill/>
        </p:spPr>
        <p:txBody>
          <a:bodyPr wrap="none" rtlCol="0">
            <a:spAutoFit/>
          </a:bodyPr>
          <a:lstStyle/>
          <a:p>
            <a:r>
              <a:rPr lang="en-US" sz="900" dirty="0">
                <a:solidFill>
                  <a:srgbClr val="29216A"/>
                </a:solidFill>
              </a:rPr>
              <a:t>Department of </a:t>
            </a:r>
          </a:p>
          <a:p>
            <a:r>
              <a:rPr lang="en-US" sz="900" dirty="0">
                <a:solidFill>
                  <a:srgbClr val="29216A"/>
                </a:solidFill>
              </a:rPr>
              <a:t>Pharmacy</a:t>
            </a:r>
          </a:p>
        </p:txBody>
      </p:sp>
      <p:sp>
        <p:nvSpPr>
          <p:cNvPr id="47" name="TextBox 26"/>
          <p:cNvSpPr txBox="1"/>
          <p:nvPr/>
        </p:nvSpPr>
        <p:spPr>
          <a:xfrm>
            <a:off x="6621609" y="3521698"/>
            <a:ext cx="1199367" cy="507831"/>
          </a:xfrm>
          <a:prstGeom prst="rect">
            <a:avLst/>
          </a:prstGeom>
          <a:noFill/>
        </p:spPr>
        <p:txBody>
          <a:bodyPr wrap="none" rtlCol="0">
            <a:spAutoFit/>
          </a:bodyPr>
          <a:lstStyle/>
          <a:p>
            <a:r>
              <a:rPr lang="en-US" sz="900" dirty="0">
                <a:solidFill>
                  <a:srgbClr val="29216A"/>
                </a:solidFill>
              </a:rPr>
              <a:t>Department of </a:t>
            </a:r>
          </a:p>
          <a:p>
            <a:r>
              <a:rPr lang="en-US" sz="900" dirty="0">
                <a:solidFill>
                  <a:srgbClr val="29216A"/>
                </a:solidFill>
              </a:rPr>
              <a:t>Drug Design and </a:t>
            </a:r>
          </a:p>
          <a:p>
            <a:r>
              <a:rPr lang="en-US" sz="900" dirty="0">
                <a:solidFill>
                  <a:srgbClr val="29216A"/>
                </a:solidFill>
              </a:rPr>
              <a:t>Pharmacology</a:t>
            </a:r>
          </a:p>
        </p:txBody>
      </p:sp>
      <p:sp>
        <p:nvSpPr>
          <p:cNvPr id="48" name="TextBox 27"/>
          <p:cNvSpPr txBox="1"/>
          <p:nvPr/>
        </p:nvSpPr>
        <p:spPr>
          <a:xfrm>
            <a:off x="6621609" y="4085334"/>
            <a:ext cx="1213795" cy="507831"/>
          </a:xfrm>
          <a:prstGeom prst="rect">
            <a:avLst/>
          </a:prstGeom>
          <a:noFill/>
        </p:spPr>
        <p:txBody>
          <a:bodyPr wrap="none" rtlCol="0">
            <a:spAutoFit/>
          </a:bodyPr>
          <a:lstStyle/>
          <a:p>
            <a:r>
              <a:rPr lang="en-US" sz="900" dirty="0">
                <a:solidFill>
                  <a:srgbClr val="29216A"/>
                </a:solidFill>
              </a:rPr>
              <a:t>Department of </a:t>
            </a:r>
          </a:p>
          <a:p>
            <a:r>
              <a:rPr lang="en-US" sz="900" dirty="0">
                <a:solidFill>
                  <a:srgbClr val="29216A"/>
                </a:solidFill>
              </a:rPr>
              <a:t>Immunology and </a:t>
            </a:r>
          </a:p>
          <a:p>
            <a:r>
              <a:rPr lang="en-US" sz="900" dirty="0">
                <a:solidFill>
                  <a:srgbClr val="29216A"/>
                </a:solidFill>
              </a:rPr>
              <a:t>Microbiology</a:t>
            </a:r>
          </a:p>
        </p:txBody>
      </p:sp>
      <p:sp>
        <p:nvSpPr>
          <p:cNvPr id="50" name="TextBox 31">
            <a:extLst>
              <a:ext uri="{FF2B5EF4-FFF2-40B4-BE49-F238E27FC236}">
                <a16:creationId xmlns:a16="http://schemas.microsoft.com/office/drawing/2014/main" id="{F4FA9ABD-852D-9649-B037-F7EF1D87EC56}"/>
              </a:ext>
            </a:extLst>
          </p:cNvPr>
          <p:cNvSpPr txBox="1"/>
          <p:nvPr/>
        </p:nvSpPr>
        <p:spPr>
          <a:xfrm>
            <a:off x="2983565" y="4437793"/>
            <a:ext cx="1446230" cy="369332"/>
          </a:xfrm>
          <a:prstGeom prst="rect">
            <a:avLst/>
          </a:prstGeom>
          <a:noFill/>
        </p:spPr>
        <p:txBody>
          <a:bodyPr wrap="none" rtlCol="0">
            <a:spAutoFit/>
          </a:bodyPr>
          <a:lstStyle/>
          <a:p>
            <a:pPr algn="ctr"/>
            <a:r>
              <a:rPr lang="en-US" sz="900" b="1" dirty="0" err="1">
                <a:solidFill>
                  <a:schemeClr val="bg1"/>
                </a:solidFill>
              </a:rPr>
              <a:t>Antag</a:t>
            </a:r>
            <a:r>
              <a:rPr lang="en-US" sz="900" b="1" dirty="0">
                <a:solidFill>
                  <a:schemeClr val="bg1"/>
                </a:solidFill>
              </a:rPr>
              <a:t> Therapeutics</a:t>
            </a:r>
          </a:p>
          <a:p>
            <a:pPr algn="ctr"/>
            <a:r>
              <a:rPr lang="en-US" sz="900" dirty="0">
                <a:solidFill>
                  <a:schemeClr val="bg1"/>
                </a:solidFill>
              </a:rPr>
              <a:t>(2017)</a:t>
            </a:r>
          </a:p>
        </p:txBody>
      </p:sp>
      <p:sp>
        <p:nvSpPr>
          <p:cNvPr id="51" name="TextBox 33">
            <a:extLst>
              <a:ext uri="{FF2B5EF4-FFF2-40B4-BE49-F238E27FC236}">
                <a16:creationId xmlns:a16="http://schemas.microsoft.com/office/drawing/2014/main" id="{A4A997F9-2806-E242-9B8B-DBF04B823249}"/>
              </a:ext>
            </a:extLst>
          </p:cNvPr>
          <p:cNvSpPr txBox="1"/>
          <p:nvPr/>
        </p:nvSpPr>
        <p:spPr>
          <a:xfrm>
            <a:off x="1186337" y="4393110"/>
            <a:ext cx="1358064" cy="369332"/>
          </a:xfrm>
          <a:prstGeom prst="rect">
            <a:avLst/>
          </a:prstGeom>
          <a:noFill/>
        </p:spPr>
        <p:txBody>
          <a:bodyPr wrap="none" rtlCol="0">
            <a:spAutoFit/>
          </a:bodyPr>
          <a:lstStyle/>
          <a:p>
            <a:pPr algn="r"/>
            <a:r>
              <a:rPr lang="en-US" sz="900" dirty="0">
                <a:solidFill>
                  <a:srgbClr val="29216A"/>
                </a:solidFill>
              </a:rPr>
              <a:t>Department of</a:t>
            </a:r>
          </a:p>
          <a:p>
            <a:pPr algn="r"/>
            <a:r>
              <a:rPr lang="en-US" sz="900" dirty="0">
                <a:solidFill>
                  <a:srgbClr val="29216A"/>
                </a:solidFill>
              </a:rPr>
              <a:t>Biomedical Sciences</a:t>
            </a:r>
          </a:p>
        </p:txBody>
      </p:sp>
      <p:sp>
        <p:nvSpPr>
          <p:cNvPr id="52" name="TextBox 34">
            <a:extLst>
              <a:ext uri="{FF2B5EF4-FFF2-40B4-BE49-F238E27FC236}">
                <a16:creationId xmlns:a16="http://schemas.microsoft.com/office/drawing/2014/main" id="{468460DF-D70F-E044-913D-2F7C15CA355C}"/>
              </a:ext>
            </a:extLst>
          </p:cNvPr>
          <p:cNvSpPr txBox="1"/>
          <p:nvPr/>
        </p:nvSpPr>
        <p:spPr>
          <a:xfrm>
            <a:off x="6627731" y="4633735"/>
            <a:ext cx="1511952" cy="507831"/>
          </a:xfrm>
          <a:prstGeom prst="rect">
            <a:avLst/>
          </a:prstGeom>
          <a:noFill/>
        </p:spPr>
        <p:txBody>
          <a:bodyPr wrap="none" rtlCol="0">
            <a:spAutoFit/>
          </a:bodyPr>
          <a:lstStyle/>
          <a:p>
            <a:r>
              <a:rPr lang="en-US" sz="900" dirty="0">
                <a:solidFill>
                  <a:srgbClr val="29216A"/>
                </a:solidFill>
              </a:rPr>
              <a:t>Department of </a:t>
            </a:r>
          </a:p>
          <a:p>
            <a:r>
              <a:rPr lang="en-US" sz="900" dirty="0">
                <a:solidFill>
                  <a:srgbClr val="29216A"/>
                </a:solidFill>
              </a:rPr>
              <a:t>Cellular and Molecular </a:t>
            </a:r>
          </a:p>
          <a:p>
            <a:r>
              <a:rPr lang="en-US" sz="900" dirty="0">
                <a:solidFill>
                  <a:srgbClr val="29216A"/>
                </a:solidFill>
              </a:rPr>
              <a:t>Medicine</a:t>
            </a:r>
          </a:p>
        </p:txBody>
      </p:sp>
      <p:sp>
        <p:nvSpPr>
          <p:cNvPr id="53" name="TextBox 35">
            <a:extLst>
              <a:ext uri="{FF2B5EF4-FFF2-40B4-BE49-F238E27FC236}">
                <a16:creationId xmlns:a16="http://schemas.microsoft.com/office/drawing/2014/main" id="{313C20C9-2BB7-3E4B-B06F-83D84F81B135}"/>
              </a:ext>
            </a:extLst>
          </p:cNvPr>
          <p:cNvSpPr txBox="1"/>
          <p:nvPr/>
        </p:nvSpPr>
        <p:spPr>
          <a:xfrm>
            <a:off x="5080435" y="4428309"/>
            <a:ext cx="797013" cy="369332"/>
          </a:xfrm>
          <a:prstGeom prst="rect">
            <a:avLst/>
          </a:prstGeom>
          <a:noFill/>
        </p:spPr>
        <p:txBody>
          <a:bodyPr wrap="none" rtlCol="0">
            <a:spAutoFit/>
          </a:bodyPr>
          <a:lstStyle/>
          <a:p>
            <a:pPr algn="ctr"/>
            <a:r>
              <a:rPr lang="en-US" sz="900" b="1" dirty="0" err="1">
                <a:solidFill>
                  <a:schemeClr val="bg1"/>
                </a:solidFill>
              </a:rPr>
              <a:t>AdaptVac</a:t>
            </a:r>
            <a:endParaRPr lang="en-US" sz="900" b="1" dirty="0">
              <a:solidFill>
                <a:schemeClr val="bg1"/>
              </a:solidFill>
            </a:endParaRPr>
          </a:p>
          <a:p>
            <a:pPr algn="ctr"/>
            <a:r>
              <a:rPr lang="en-US" sz="900" dirty="0">
                <a:solidFill>
                  <a:schemeClr val="bg1"/>
                </a:solidFill>
              </a:rPr>
              <a:t>(2017)</a:t>
            </a:r>
          </a:p>
        </p:txBody>
      </p:sp>
      <p:sp>
        <p:nvSpPr>
          <p:cNvPr id="54" name="TextBox 36">
            <a:extLst>
              <a:ext uri="{FF2B5EF4-FFF2-40B4-BE49-F238E27FC236}">
                <a16:creationId xmlns:a16="http://schemas.microsoft.com/office/drawing/2014/main" id="{109F19DB-21A7-AE46-BA90-86B31DC72C0A}"/>
              </a:ext>
            </a:extLst>
          </p:cNvPr>
          <p:cNvSpPr txBox="1"/>
          <p:nvPr/>
        </p:nvSpPr>
        <p:spPr>
          <a:xfrm>
            <a:off x="4970630" y="4868164"/>
            <a:ext cx="1016625" cy="369332"/>
          </a:xfrm>
          <a:prstGeom prst="rect">
            <a:avLst/>
          </a:prstGeom>
          <a:noFill/>
        </p:spPr>
        <p:txBody>
          <a:bodyPr wrap="none" rtlCol="0">
            <a:spAutoFit/>
          </a:bodyPr>
          <a:lstStyle/>
          <a:p>
            <a:pPr algn="ctr"/>
            <a:r>
              <a:rPr lang="en-US" sz="900" b="1" dirty="0" err="1">
                <a:solidFill>
                  <a:schemeClr val="bg1"/>
                </a:solidFill>
              </a:rPr>
              <a:t>GlycoDisplay</a:t>
            </a:r>
            <a:endParaRPr lang="en-US" sz="900" b="1" dirty="0">
              <a:solidFill>
                <a:schemeClr val="bg1"/>
              </a:solidFill>
            </a:endParaRPr>
          </a:p>
          <a:p>
            <a:pPr algn="ctr"/>
            <a:r>
              <a:rPr lang="en-US" sz="900" dirty="0">
                <a:solidFill>
                  <a:schemeClr val="bg1"/>
                </a:solidFill>
              </a:rPr>
              <a:t>(2017)</a:t>
            </a:r>
          </a:p>
        </p:txBody>
      </p:sp>
      <p:sp>
        <p:nvSpPr>
          <p:cNvPr id="55" name="TextBox 36">
            <a:extLst>
              <a:ext uri="{FF2B5EF4-FFF2-40B4-BE49-F238E27FC236}">
                <a16:creationId xmlns:a16="http://schemas.microsoft.com/office/drawing/2014/main" id="{109F19DB-21A7-AE46-BA90-86B31DC72C0A}"/>
              </a:ext>
            </a:extLst>
          </p:cNvPr>
          <p:cNvSpPr txBox="1"/>
          <p:nvPr/>
        </p:nvSpPr>
        <p:spPr>
          <a:xfrm>
            <a:off x="4909717" y="5293849"/>
            <a:ext cx="1138452" cy="369332"/>
          </a:xfrm>
          <a:prstGeom prst="rect">
            <a:avLst/>
          </a:prstGeom>
          <a:noFill/>
        </p:spPr>
        <p:txBody>
          <a:bodyPr wrap="none" rtlCol="0">
            <a:spAutoFit/>
          </a:bodyPr>
          <a:lstStyle/>
          <a:p>
            <a:pPr algn="ctr"/>
            <a:r>
              <a:rPr lang="en-US" sz="900" b="1" dirty="0">
                <a:solidFill>
                  <a:schemeClr val="bg1"/>
                </a:solidFill>
              </a:rPr>
              <a:t>Cell2Cure </a:t>
            </a:r>
            <a:r>
              <a:rPr lang="en-US" sz="900" b="1" dirty="0" err="1">
                <a:solidFill>
                  <a:schemeClr val="bg1"/>
                </a:solidFill>
              </a:rPr>
              <a:t>ApS</a:t>
            </a:r>
            <a:r>
              <a:rPr lang="en-US" sz="900" b="1" dirty="0">
                <a:solidFill>
                  <a:schemeClr val="bg1"/>
                </a:solidFill>
              </a:rPr>
              <a:t> </a:t>
            </a:r>
            <a:r>
              <a:rPr lang="en-US" sz="900" b="1" dirty="0" smtClean="0">
                <a:solidFill>
                  <a:schemeClr val="bg1"/>
                </a:solidFill>
              </a:rPr>
              <a:t/>
            </a:r>
            <a:br>
              <a:rPr lang="en-US" sz="900" b="1" dirty="0" smtClean="0">
                <a:solidFill>
                  <a:schemeClr val="bg1"/>
                </a:solidFill>
              </a:rPr>
            </a:br>
            <a:r>
              <a:rPr lang="en-US" sz="900" dirty="0" smtClean="0">
                <a:solidFill>
                  <a:schemeClr val="bg1"/>
                </a:solidFill>
              </a:rPr>
              <a:t>(2018)</a:t>
            </a:r>
            <a:endParaRPr lang="en-US" sz="900" dirty="0">
              <a:solidFill>
                <a:schemeClr val="bg1"/>
              </a:solidFill>
            </a:endParaRPr>
          </a:p>
        </p:txBody>
      </p:sp>
      <p:sp>
        <p:nvSpPr>
          <p:cNvPr id="56" name="TextBox 36">
            <a:extLst>
              <a:ext uri="{FF2B5EF4-FFF2-40B4-BE49-F238E27FC236}">
                <a16:creationId xmlns:a16="http://schemas.microsoft.com/office/drawing/2014/main" id="{109F19DB-21A7-AE46-BA90-86B31DC72C0A}"/>
              </a:ext>
            </a:extLst>
          </p:cNvPr>
          <p:cNvSpPr txBox="1"/>
          <p:nvPr/>
        </p:nvSpPr>
        <p:spPr>
          <a:xfrm>
            <a:off x="4795903" y="5719592"/>
            <a:ext cx="1366080" cy="369332"/>
          </a:xfrm>
          <a:prstGeom prst="rect">
            <a:avLst/>
          </a:prstGeom>
          <a:noFill/>
        </p:spPr>
        <p:txBody>
          <a:bodyPr wrap="none" rtlCol="0">
            <a:spAutoFit/>
          </a:bodyPr>
          <a:lstStyle/>
          <a:p>
            <a:pPr algn="ctr"/>
            <a:r>
              <a:rPr lang="en-US" sz="900" b="1" dirty="0" err="1">
                <a:solidFill>
                  <a:schemeClr val="bg1"/>
                </a:solidFill>
              </a:rPr>
              <a:t>EnteroTarget</a:t>
            </a:r>
            <a:r>
              <a:rPr lang="en-US" sz="900" b="1" dirty="0">
                <a:solidFill>
                  <a:schemeClr val="bg1"/>
                </a:solidFill>
              </a:rPr>
              <a:t> </a:t>
            </a:r>
            <a:r>
              <a:rPr lang="en-US" sz="900" b="1" dirty="0" err="1">
                <a:solidFill>
                  <a:schemeClr val="bg1"/>
                </a:solidFill>
              </a:rPr>
              <a:t>ApS</a:t>
            </a:r>
            <a:r>
              <a:rPr lang="en-US" sz="900" b="1" dirty="0">
                <a:solidFill>
                  <a:schemeClr val="bg1"/>
                </a:solidFill>
              </a:rPr>
              <a:t> </a:t>
            </a:r>
            <a:r>
              <a:rPr lang="en-US" sz="900" b="1" dirty="0" smtClean="0">
                <a:solidFill>
                  <a:schemeClr val="bg1"/>
                </a:solidFill>
              </a:rPr>
              <a:t/>
            </a:r>
            <a:br>
              <a:rPr lang="en-US" sz="900" b="1" dirty="0" smtClean="0">
                <a:solidFill>
                  <a:schemeClr val="bg1"/>
                </a:solidFill>
              </a:rPr>
            </a:br>
            <a:r>
              <a:rPr lang="en-US" sz="900" dirty="0" smtClean="0">
                <a:solidFill>
                  <a:schemeClr val="bg1"/>
                </a:solidFill>
              </a:rPr>
              <a:t>(2018)</a:t>
            </a:r>
            <a:endParaRPr lang="en-US" sz="900" dirty="0">
              <a:solidFill>
                <a:schemeClr val="bg1"/>
              </a:solidFill>
            </a:endParaRPr>
          </a:p>
        </p:txBody>
      </p:sp>
      <p:sp>
        <p:nvSpPr>
          <p:cNvPr id="57" name="TextBox 36">
            <a:extLst>
              <a:ext uri="{FF2B5EF4-FFF2-40B4-BE49-F238E27FC236}">
                <a16:creationId xmlns:a16="http://schemas.microsoft.com/office/drawing/2014/main" id="{109F19DB-21A7-AE46-BA90-86B31DC72C0A}"/>
              </a:ext>
            </a:extLst>
          </p:cNvPr>
          <p:cNvSpPr txBox="1"/>
          <p:nvPr/>
        </p:nvSpPr>
        <p:spPr>
          <a:xfrm>
            <a:off x="4938571" y="6144688"/>
            <a:ext cx="1080744" cy="369332"/>
          </a:xfrm>
          <a:prstGeom prst="rect">
            <a:avLst/>
          </a:prstGeom>
          <a:noFill/>
        </p:spPr>
        <p:txBody>
          <a:bodyPr wrap="none" rtlCol="0">
            <a:spAutoFit/>
          </a:bodyPr>
          <a:lstStyle/>
          <a:p>
            <a:pPr algn="ctr"/>
            <a:r>
              <a:rPr lang="en-US" sz="900" b="1" dirty="0" err="1">
                <a:solidFill>
                  <a:schemeClr val="bg1"/>
                </a:solidFill>
              </a:rPr>
              <a:t>Geloprep</a:t>
            </a:r>
            <a:r>
              <a:rPr lang="en-US" sz="900" b="1" dirty="0">
                <a:solidFill>
                  <a:schemeClr val="bg1"/>
                </a:solidFill>
              </a:rPr>
              <a:t> IVS </a:t>
            </a:r>
            <a:r>
              <a:rPr lang="en-US" sz="900" b="1" dirty="0" smtClean="0">
                <a:solidFill>
                  <a:schemeClr val="bg1"/>
                </a:solidFill>
              </a:rPr>
              <a:t/>
            </a:r>
            <a:br>
              <a:rPr lang="en-US" sz="900" b="1" dirty="0" smtClean="0">
                <a:solidFill>
                  <a:schemeClr val="bg1"/>
                </a:solidFill>
              </a:rPr>
            </a:br>
            <a:r>
              <a:rPr lang="en-US" sz="900" dirty="0" smtClean="0">
                <a:solidFill>
                  <a:schemeClr val="bg1"/>
                </a:solidFill>
              </a:rPr>
              <a:t>(2018)</a:t>
            </a:r>
            <a:endParaRPr lang="en-US" sz="900" dirty="0">
              <a:solidFill>
                <a:schemeClr val="bg1"/>
              </a:solidFill>
            </a:endParaRPr>
          </a:p>
        </p:txBody>
      </p:sp>
      <p:sp>
        <p:nvSpPr>
          <p:cNvPr id="58" name="TextBox 31">
            <a:extLst>
              <a:ext uri="{FF2B5EF4-FFF2-40B4-BE49-F238E27FC236}">
                <a16:creationId xmlns:a16="http://schemas.microsoft.com/office/drawing/2014/main" id="{F4FA9ABD-852D-9649-B037-F7EF1D87EC56}"/>
              </a:ext>
            </a:extLst>
          </p:cNvPr>
          <p:cNvSpPr txBox="1"/>
          <p:nvPr/>
        </p:nvSpPr>
        <p:spPr>
          <a:xfrm>
            <a:off x="2949100" y="4853799"/>
            <a:ext cx="1515158" cy="369332"/>
          </a:xfrm>
          <a:prstGeom prst="rect">
            <a:avLst/>
          </a:prstGeom>
          <a:noFill/>
        </p:spPr>
        <p:txBody>
          <a:bodyPr wrap="none" rtlCol="0">
            <a:spAutoFit/>
          </a:bodyPr>
          <a:lstStyle/>
          <a:p>
            <a:pPr algn="ctr"/>
            <a:r>
              <a:rPr lang="en-US" sz="900" b="1" dirty="0">
                <a:solidFill>
                  <a:schemeClr val="bg1"/>
                </a:solidFill>
              </a:rPr>
              <a:t>Embark Biotech IVS </a:t>
            </a:r>
            <a:r>
              <a:rPr lang="en-US" sz="900" b="1" dirty="0" smtClean="0">
                <a:solidFill>
                  <a:schemeClr val="bg1"/>
                </a:solidFill>
              </a:rPr>
              <a:t/>
            </a:r>
            <a:br>
              <a:rPr lang="en-US" sz="900" b="1" dirty="0" smtClean="0">
                <a:solidFill>
                  <a:schemeClr val="bg1"/>
                </a:solidFill>
              </a:rPr>
            </a:br>
            <a:r>
              <a:rPr lang="en-US" sz="900" dirty="0" smtClean="0">
                <a:solidFill>
                  <a:schemeClr val="bg1"/>
                </a:solidFill>
              </a:rPr>
              <a:t>(2018)</a:t>
            </a:r>
            <a:endParaRPr lang="en-US" sz="900" dirty="0">
              <a:solidFill>
                <a:schemeClr val="bg1"/>
              </a:solidFill>
            </a:endParaRPr>
          </a:p>
        </p:txBody>
      </p:sp>
      <p:sp>
        <p:nvSpPr>
          <p:cNvPr id="59" name="TextBox 31">
            <a:extLst>
              <a:ext uri="{FF2B5EF4-FFF2-40B4-BE49-F238E27FC236}">
                <a16:creationId xmlns:a16="http://schemas.microsoft.com/office/drawing/2014/main" id="{F4FA9ABD-852D-9649-B037-F7EF1D87EC56}"/>
              </a:ext>
            </a:extLst>
          </p:cNvPr>
          <p:cNvSpPr txBox="1"/>
          <p:nvPr/>
        </p:nvSpPr>
        <p:spPr>
          <a:xfrm>
            <a:off x="3154284" y="5292258"/>
            <a:ext cx="1104790" cy="369332"/>
          </a:xfrm>
          <a:prstGeom prst="rect">
            <a:avLst/>
          </a:prstGeom>
          <a:noFill/>
        </p:spPr>
        <p:txBody>
          <a:bodyPr wrap="none" rtlCol="0">
            <a:spAutoFit/>
          </a:bodyPr>
          <a:lstStyle/>
          <a:p>
            <a:pPr algn="ctr"/>
            <a:r>
              <a:rPr lang="en-US" sz="900" b="1" dirty="0" err="1">
                <a:solidFill>
                  <a:schemeClr val="bg1"/>
                </a:solidFill>
              </a:rPr>
              <a:t>PanCryos</a:t>
            </a:r>
            <a:r>
              <a:rPr lang="en-US" sz="900" b="1" dirty="0">
                <a:solidFill>
                  <a:schemeClr val="bg1"/>
                </a:solidFill>
              </a:rPr>
              <a:t> IVS </a:t>
            </a:r>
            <a:r>
              <a:rPr lang="en-US" sz="900" b="1" dirty="0" smtClean="0">
                <a:solidFill>
                  <a:schemeClr val="bg1"/>
                </a:solidFill>
              </a:rPr>
              <a:t/>
            </a:r>
            <a:br>
              <a:rPr lang="en-US" sz="900" b="1" dirty="0" smtClean="0">
                <a:solidFill>
                  <a:schemeClr val="bg1"/>
                </a:solidFill>
              </a:rPr>
            </a:br>
            <a:r>
              <a:rPr lang="en-US" sz="900" dirty="0" smtClean="0">
                <a:solidFill>
                  <a:schemeClr val="bg1"/>
                </a:solidFill>
              </a:rPr>
              <a:t>(2018)</a:t>
            </a:r>
            <a:endParaRPr lang="en-US" sz="900" dirty="0">
              <a:solidFill>
                <a:schemeClr val="bg1"/>
              </a:solidFill>
            </a:endParaRPr>
          </a:p>
        </p:txBody>
      </p:sp>
      <p:sp>
        <p:nvSpPr>
          <p:cNvPr id="60" name="TextBox 31">
            <a:extLst>
              <a:ext uri="{FF2B5EF4-FFF2-40B4-BE49-F238E27FC236}">
                <a16:creationId xmlns:a16="http://schemas.microsoft.com/office/drawing/2014/main" id="{F4FA9ABD-852D-9649-B037-F7EF1D87EC56}"/>
              </a:ext>
            </a:extLst>
          </p:cNvPr>
          <p:cNvSpPr txBox="1"/>
          <p:nvPr/>
        </p:nvSpPr>
        <p:spPr>
          <a:xfrm>
            <a:off x="3078141" y="5709313"/>
            <a:ext cx="1257075" cy="369332"/>
          </a:xfrm>
          <a:prstGeom prst="rect">
            <a:avLst/>
          </a:prstGeom>
          <a:noFill/>
        </p:spPr>
        <p:txBody>
          <a:bodyPr wrap="none" rtlCol="0">
            <a:spAutoFit/>
          </a:bodyPr>
          <a:lstStyle/>
          <a:p>
            <a:pPr algn="ctr"/>
            <a:r>
              <a:rPr lang="en-US" sz="900" b="1" dirty="0" err="1">
                <a:solidFill>
                  <a:schemeClr val="bg1"/>
                </a:solidFill>
              </a:rPr>
              <a:t>RetiPharma</a:t>
            </a:r>
            <a:r>
              <a:rPr lang="en-US" sz="900" b="1" dirty="0">
                <a:solidFill>
                  <a:schemeClr val="bg1"/>
                </a:solidFill>
              </a:rPr>
              <a:t> IVS </a:t>
            </a:r>
            <a:endParaRPr lang="en-US" sz="900" b="1" dirty="0" smtClean="0">
              <a:solidFill>
                <a:schemeClr val="bg1"/>
              </a:solidFill>
            </a:endParaRPr>
          </a:p>
          <a:p>
            <a:pPr algn="ctr"/>
            <a:r>
              <a:rPr lang="en-US" sz="900" dirty="0" smtClean="0">
                <a:solidFill>
                  <a:schemeClr val="bg1"/>
                </a:solidFill>
              </a:rPr>
              <a:t>(2018)</a:t>
            </a:r>
            <a:endParaRPr lang="en-US" sz="900" dirty="0">
              <a:solidFill>
                <a:schemeClr val="bg1"/>
              </a:solidFill>
            </a:endParaRPr>
          </a:p>
        </p:txBody>
      </p:sp>
      <p:sp>
        <p:nvSpPr>
          <p:cNvPr id="61" name="TextBox 25"/>
          <p:cNvSpPr txBox="1"/>
          <p:nvPr/>
        </p:nvSpPr>
        <p:spPr>
          <a:xfrm>
            <a:off x="6621609" y="5361508"/>
            <a:ext cx="1705916" cy="230832"/>
          </a:xfrm>
          <a:prstGeom prst="rect">
            <a:avLst/>
          </a:prstGeom>
          <a:noFill/>
        </p:spPr>
        <p:txBody>
          <a:bodyPr wrap="none" rtlCol="0">
            <a:spAutoFit/>
          </a:bodyPr>
          <a:lstStyle/>
          <a:p>
            <a:r>
              <a:rPr lang="en-US" sz="900" dirty="0" err="1">
                <a:solidFill>
                  <a:srgbClr val="29216A"/>
                </a:solidFill>
              </a:rPr>
              <a:t>Institut</a:t>
            </a:r>
            <a:r>
              <a:rPr lang="en-US" sz="900" dirty="0">
                <a:solidFill>
                  <a:srgbClr val="29216A"/>
                </a:solidFill>
              </a:rPr>
              <a:t> for </a:t>
            </a:r>
            <a:r>
              <a:rPr lang="en-US" sz="900" dirty="0" err="1">
                <a:solidFill>
                  <a:srgbClr val="29216A"/>
                </a:solidFill>
              </a:rPr>
              <a:t>Klinisk</a:t>
            </a:r>
            <a:r>
              <a:rPr lang="en-US" sz="900" dirty="0">
                <a:solidFill>
                  <a:srgbClr val="29216A"/>
                </a:solidFill>
              </a:rPr>
              <a:t> </a:t>
            </a:r>
            <a:r>
              <a:rPr lang="en-US" sz="900" dirty="0" err="1">
                <a:solidFill>
                  <a:srgbClr val="29216A"/>
                </a:solidFill>
              </a:rPr>
              <a:t>Medicin</a:t>
            </a:r>
            <a:endParaRPr lang="en-US" sz="900" dirty="0">
              <a:solidFill>
                <a:srgbClr val="29216A"/>
              </a:solidFill>
            </a:endParaRPr>
          </a:p>
        </p:txBody>
      </p:sp>
      <p:sp>
        <p:nvSpPr>
          <p:cNvPr id="62" name="TextBox 25"/>
          <p:cNvSpPr txBox="1"/>
          <p:nvPr/>
        </p:nvSpPr>
        <p:spPr>
          <a:xfrm>
            <a:off x="6621609" y="5719592"/>
            <a:ext cx="1444626" cy="369332"/>
          </a:xfrm>
          <a:prstGeom prst="rect">
            <a:avLst/>
          </a:prstGeom>
          <a:noFill/>
        </p:spPr>
        <p:txBody>
          <a:bodyPr wrap="none" rtlCol="0">
            <a:spAutoFit/>
          </a:bodyPr>
          <a:lstStyle/>
          <a:p>
            <a:r>
              <a:rPr lang="en-US" sz="900" dirty="0" err="1">
                <a:solidFill>
                  <a:srgbClr val="29216A"/>
                </a:solidFill>
              </a:rPr>
              <a:t>Institut</a:t>
            </a:r>
            <a:r>
              <a:rPr lang="en-US" sz="900" dirty="0">
                <a:solidFill>
                  <a:srgbClr val="29216A"/>
                </a:solidFill>
              </a:rPr>
              <a:t> for </a:t>
            </a:r>
            <a:r>
              <a:rPr lang="en-US" sz="900" dirty="0" err="1">
                <a:solidFill>
                  <a:srgbClr val="29216A"/>
                </a:solidFill>
              </a:rPr>
              <a:t>Cellulær</a:t>
            </a:r>
            <a:r>
              <a:rPr lang="en-US" sz="900" dirty="0">
                <a:solidFill>
                  <a:srgbClr val="29216A"/>
                </a:solidFill>
              </a:rPr>
              <a:t> </a:t>
            </a:r>
            <a:r>
              <a:rPr lang="en-US" sz="900" dirty="0" smtClean="0">
                <a:solidFill>
                  <a:srgbClr val="29216A"/>
                </a:solidFill>
              </a:rPr>
              <a:t/>
            </a:r>
            <a:br>
              <a:rPr lang="en-US" sz="900" dirty="0" smtClean="0">
                <a:solidFill>
                  <a:srgbClr val="29216A"/>
                </a:solidFill>
              </a:rPr>
            </a:br>
            <a:r>
              <a:rPr lang="en-US" sz="900" dirty="0" err="1" smtClean="0">
                <a:solidFill>
                  <a:srgbClr val="29216A"/>
                </a:solidFill>
              </a:rPr>
              <a:t>og</a:t>
            </a:r>
            <a:r>
              <a:rPr lang="en-US" sz="900" dirty="0" smtClean="0">
                <a:solidFill>
                  <a:srgbClr val="29216A"/>
                </a:solidFill>
              </a:rPr>
              <a:t> </a:t>
            </a:r>
            <a:r>
              <a:rPr lang="en-US" sz="900" dirty="0" err="1">
                <a:solidFill>
                  <a:srgbClr val="29216A"/>
                </a:solidFill>
              </a:rPr>
              <a:t>Molekylær</a:t>
            </a:r>
            <a:r>
              <a:rPr lang="en-US" sz="900" dirty="0">
                <a:solidFill>
                  <a:srgbClr val="29216A"/>
                </a:solidFill>
              </a:rPr>
              <a:t> </a:t>
            </a:r>
            <a:r>
              <a:rPr lang="en-US" sz="900" dirty="0" err="1">
                <a:solidFill>
                  <a:srgbClr val="29216A"/>
                </a:solidFill>
              </a:rPr>
              <a:t>Medicin</a:t>
            </a:r>
            <a:endParaRPr lang="en-US" sz="900" dirty="0">
              <a:solidFill>
                <a:srgbClr val="29216A"/>
              </a:solidFill>
            </a:endParaRPr>
          </a:p>
        </p:txBody>
      </p:sp>
      <p:sp>
        <p:nvSpPr>
          <p:cNvPr id="63" name="TextBox 25"/>
          <p:cNvSpPr txBox="1"/>
          <p:nvPr/>
        </p:nvSpPr>
        <p:spPr>
          <a:xfrm>
            <a:off x="6621609" y="6236276"/>
            <a:ext cx="1306768" cy="230832"/>
          </a:xfrm>
          <a:prstGeom prst="rect">
            <a:avLst/>
          </a:prstGeom>
          <a:noFill/>
        </p:spPr>
        <p:txBody>
          <a:bodyPr wrap="none" rtlCol="0">
            <a:spAutoFit/>
          </a:bodyPr>
          <a:lstStyle/>
          <a:p>
            <a:r>
              <a:rPr lang="en-US" sz="900" smtClean="0">
                <a:solidFill>
                  <a:srgbClr val="29216A"/>
                </a:solidFill>
              </a:rPr>
              <a:t>Institut</a:t>
            </a:r>
            <a:r>
              <a:rPr lang="en-US" sz="900" dirty="0" smtClean="0">
                <a:solidFill>
                  <a:srgbClr val="29216A"/>
                </a:solidFill>
              </a:rPr>
              <a:t> </a:t>
            </a:r>
            <a:r>
              <a:rPr lang="en-US" sz="900" dirty="0">
                <a:solidFill>
                  <a:srgbClr val="29216A"/>
                </a:solidFill>
              </a:rPr>
              <a:t>for </a:t>
            </a:r>
            <a:r>
              <a:rPr lang="en-US" sz="900" dirty="0" err="1">
                <a:solidFill>
                  <a:srgbClr val="29216A"/>
                </a:solidFill>
              </a:rPr>
              <a:t>Farmaci</a:t>
            </a:r>
            <a:endParaRPr lang="en-US" sz="900" dirty="0">
              <a:solidFill>
                <a:srgbClr val="29216A"/>
              </a:solidFill>
            </a:endParaRPr>
          </a:p>
        </p:txBody>
      </p:sp>
      <p:sp>
        <p:nvSpPr>
          <p:cNvPr id="65" name="TextBox 33">
            <a:extLst>
              <a:ext uri="{FF2B5EF4-FFF2-40B4-BE49-F238E27FC236}">
                <a16:creationId xmlns:a16="http://schemas.microsoft.com/office/drawing/2014/main" id="{A4A997F9-2806-E242-9B8B-DBF04B823249}"/>
              </a:ext>
            </a:extLst>
          </p:cNvPr>
          <p:cNvSpPr txBox="1"/>
          <p:nvPr/>
        </p:nvSpPr>
        <p:spPr>
          <a:xfrm>
            <a:off x="29653" y="4853799"/>
            <a:ext cx="2514748" cy="369332"/>
          </a:xfrm>
          <a:prstGeom prst="rect">
            <a:avLst/>
          </a:prstGeom>
          <a:noFill/>
        </p:spPr>
        <p:txBody>
          <a:bodyPr wrap="square" rtlCol="0">
            <a:spAutoFit/>
          </a:bodyPr>
          <a:lstStyle/>
          <a:p>
            <a:pPr algn="r"/>
            <a:r>
              <a:rPr lang="en-US" sz="900">
                <a:solidFill>
                  <a:srgbClr val="29216A"/>
                </a:solidFill>
              </a:rPr>
              <a:t>CBMR - The Novo Nordisk Foundation Centre for Basic Metabolic Research</a:t>
            </a:r>
            <a:endParaRPr lang="en-US" sz="900" dirty="0">
              <a:solidFill>
                <a:srgbClr val="29216A"/>
              </a:solidFill>
            </a:endParaRPr>
          </a:p>
        </p:txBody>
      </p:sp>
      <p:sp>
        <p:nvSpPr>
          <p:cNvPr id="66" name="TextBox 33">
            <a:extLst>
              <a:ext uri="{FF2B5EF4-FFF2-40B4-BE49-F238E27FC236}">
                <a16:creationId xmlns:a16="http://schemas.microsoft.com/office/drawing/2014/main" id="{A4A997F9-2806-E242-9B8B-DBF04B823249}"/>
              </a:ext>
            </a:extLst>
          </p:cNvPr>
          <p:cNvSpPr txBox="1"/>
          <p:nvPr/>
        </p:nvSpPr>
        <p:spPr>
          <a:xfrm>
            <a:off x="29653" y="5361508"/>
            <a:ext cx="2514748" cy="230832"/>
          </a:xfrm>
          <a:prstGeom prst="rect">
            <a:avLst/>
          </a:prstGeom>
          <a:noFill/>
        </p:spPr>
        <p:txBody>
          <a:bodyPr wrap="square" rtlCol="0">
            <a:spAutoFit/>
          </a:bodyPr>
          <a:lstStyle/>
          <a:p>
            <a:pPr algn="r"/>
            <a:r>
              <a:rPr lang="en-US" sz="900" smtClean="0">
                <a:solidFill>
                  <a:srgbClr val="29216A"/>
                </a:solidFill>
              </a:rPr>
              <a:t>DanStem</a:t>
            </a:r>
            <a:endParaRPr lang="en-US" sz="900" dirty="0">
              <a:solidFill>
                <a:srgbClr val="29216A"/>
              </a:solidFill>
            </a:endParaRPr>
          </a:p>
        </p:txBody>
      </p:sp>
      <p:sp>
        <p:nvSpPr>
          <p:cNvPr id="67" name="TextBox 33">
            <a:extLst>
              <a:ext uri="{FF2B5EF4-FFF2-40B4-BE49-F238E27FC236}">
                <a16:creationId xmlns:a16="http://schemas.microsoft.com/office/drawing/2014/main" id="{A4A997F9-2806-E242-9B8B-DBF04B823249}"/>
              </a:ext>
            </a:extLst>
          </p:cNvPr>
          <p:cNvSpPr txBox="1"/>
          <p:nvPr/>
        </p:nvSpPr>
        <p:spPr>
          <a:xfrm>
            <a:off x="29653" y="5788842"/>
            <a:ext cx="2514748" cy="230832"/>
          </a:xfrm>
          <a:prstGeom prst="rect">
            <a:avLst/>
          </a:prstGeom>
          <a:noFill/>
        </p:spPr>
        <p:txBody>
          <a:bodyPr wrap="square" rtlCol="0">
            <a:spAutoFit/>
          </a:bodyPr>
          <a:lstStyle/>
          <a:p>
            <a:pPr algn="r"/>
            <a:r>
              <a:rPr lang="en-US" sz="900" dirty="0" err="1">
                <a:solidFill>
                  <a:srgbClr val="29216A"/>
                </a:solidFill>
              </a:rPr>
              <a:t>Institut</a:t>
            </a:r>
            <a:r>
              <a:rPr lang="en-US" sz="900" dirty="0">
                <a:solidFill>
                  <a:srgbClr val="29216A"/>
                </a:solidFill>
              </a:rPr>
              <a:t> for </a:t>
            </a:r>
            <a:r>
              <a:rPr lang="en-US" sz="900" dirty="0" err="1">
                <a:solidFill>
                  <a:srgbClr val="29216A"/>
                </a:solidFill>
              </a:rPr>
              <a:t>Neurovidenskab</a:t>
            </a:r>
            <a:endParaRPr lang="en-US" sz="900" dirty="0">
              <a:solidFill>
                <a:srgbClr val="29216A"/>
              </a:solidFill>
            </a:endParaRPr>
          </a:p>
        </p:txBody>
      </p:sp>
    </p:spTree>
    <p:extLst>
      <p:ext uri="{BB962C8B-B14F-4D97-AF65-F5344CB8AC3E}">
        <p14:creationId xmlns:p14="http://schemas.microsoft.com/office/powerpoint/2010/main" val="590960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840"/>
            <a:ext cx="9135879" cy="6511159"/>
          </a:xfrm>
          <a:prstGeom prst="rect">
            <a:avLst/>
          </a:prstGeom>
        </p:spPr>
      </p:pic>
      <p:sp>
        <p:nvSpPr>
          <p:cNvPr id="6" name="Rectangle 5"/>
          <p:cNvSpPr/>
          <p:nvPr/>
        </p:nvSpPr>
        <p:spPr>
          <a:xfrm>
            <a:off x="-88900" y="2983188"/>
            <a:ext cx="4572000" cy="355917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90120" y="3796409"/>
            <a:ext cx="3613215"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SUND provides the framework for an ecosystem of partnerships to </a:t>
            </a:r>
            <a:r>
              <a:rPr lang="en-US" sz="1200" dirty="0" smtClean="0"/>
              <a:t>promote an </a:t>
            </a:r>
            <a:r>
              <a:rPr lang="en-US" sz="1200" dirty="0"/>
              <a:t>innovative mindset </a:t>
            </a:r>
            <a:endParaRPr lang="en-US" sz="1200" dirty="0" smtClean="0"/>
          </a:p>
          <a:p>
            <a:r>
              <a:rPr lang="en-US" sz="1200" dirty="0" smtClean="0"/>
              <a:t>Copenhagen </a:t>
            </a:r>
            <a:r>
              <a:rPr lang="en-US" sz="1200" dirty="0"/>
              <a:t>Health Innovation – teaching tools that imitate </a:t>
            </a:r>
            <a:r>
              <a:rPr lang="en-US" sz="1200" dirty="0" smtClean="0"/>
              <a:t>the real-life </a:t>
            </a:r>
            <a:r>
              <a:rPr lang="en-US" sz="1200" dirty="0"/>
              <a:t>challenges</a:t>
            </a:r>
          </a:p>
          <a:p>
            <a:r>
              <a:rPr lang="en-US" sz="1200" dirty="0" smtClean="0"/>
              <a:t>SUND Hub – creative student network</a:t>
            </a:r>
            <a:endParaRPr lang="en-US" sz="1200" dirty="0"/>
          </a:p>
          <a:p>
            <a:r>
              <a:rPr lang="en-US" sz="1200" dirty="0" smtClean="0"/>
              <a:t>EIT </a:t>
            </a:r>
            <a:r>
              <a:rPr lang="en-US" sz="1200" dirty="0"/>
              <a:t>Health - Europe’s largest public-private innovation </a:t>
            </a:r>
            <a:r>
              <a:rPr lang="en-US" sz="1200" dirty="0" smtClean="0"/>
              <a:t>partnership</a:t>
            </a:r>
            <a:endParaRPr lang="en-US" sz="1200" dirty="0"/>
          </a:p>
        </p:txBody>
      </p:sp>
      <p:sp>
        <p:nvSpPr>
          <p:cNvPr id="8" name="Title 1"/>
          <p:cNvSpPr txBox="1">
            <a:spLocks/>
          </p:cNvSpPr>
          <p:nvPr/>
        </p:nvSpPr>
        <p:spPr>
          <a:xfrm>
            <a:off x="647700" y="2705374"/>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smtClean="0"/>
              <a:t>Innovation</a:t>
            </a:r>
            <a:endParaRPr lang="en-US" dirty="0"/>
          </a:p>
        </p:txBody>
      </p:sp>
      <p:sp>
        <p:nvSpPr>
          <p:cNvPr id="9" name="TextBox 8"/>
          <p:cNvSpPr txBox="1"/>
          <p:nvPr/>
        </p:nvSpPr>
        <p:spPr>
          <a:xfrm>
            <a:off x="647698" y="5958830"/>
            <a:ext cx="3698057" cy="461665"/>
          </a:xfrm>
          <a:prstGeom prst="rect">
            <a:avLst/>
          </a:prstGeom>
          <a:noFill/>
        </p:spPr>
        <p:txBody>
          <a:bodyPr wrap="square" rtlCol="0">
            <a:spAutoFit/>
          </a:bodyPr>
          <a:lstStyle/>
          <a:p>
            <a:r>
              <a:rPr lang="en-US" sz="1200" dirty="0"/>
              <a:t>E.g. Professor Kristian </a:t>
            </a:r>
            <a:r>
              <a:rPr lang="en-US" sz="1200" dirty="0" err="1"/>
              <a:t>Strømgaard</a:t>
            </a:r>
            <a:r>
              <a:rPr lang="en-US" sz="1200" dirty="0"/>
              <a:t> and Postdoc Anders Bach with </a:t>
            </a:r>
            <a:r>
              <a:rPr lang="en-US" sz="1200" dirty="0" err="1"/>
              <a:t>Avilex</a:t>
            </a:r>
            <a:r>
              <a:rPr lang="en-US" sz="1200" dirty="0"/>
              <a:t> Pharma</a:t>
            </a:r>
          </a:p>
        </p:txBody>
      </p:sp>
    </p:spTree>
    <p:extLst>
      <p:ext uri="{BB962C8B-B14F-4D97-AF65-F5344CB8AC3E}">
        <p14:creationId xmlns:p14="http://schemas.microsoft.com/office/powerpoint/2010/main" val="2113368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9141970" cy="6553200"/>
          </a:xfrm>
          <a:prstGeom prst="rect">
            <a:avLst/>
          </a:prstGeom>
        </p:spPr>
      </p:pic>
      <p:sp>
        <p:nvSpPr>
          <p:cNvPr id="6" name="Rectangle 5"/>
          <p:cNvSpPr/>
          <p:nvPr/>
        </p:nvSpPr>
        <p:spPr>
          <a:xfrm>
            <a:off x="0" y="2040673"/>
            <a:ext cx="4572000" cy="45601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0" y="3445591"/>
            <a:ext cx="3613215"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smtClean="0"/>
              <a:t>SUND </a:t>
            </a:r>
            <a:r>
              <a:rPr lang="en-US" sz="1200" dirty="0"/>
              <a:t>cooperates with hospitals and other health care professionals on research and treatment using Big Data.</a:t>
            </a:r>
          </a:p>
          <a:p>
            <a:r>
              <a:rPr lang="en-US" sz="1200" dirty="0" smtClean="0"/>
              <a:t>Data </a:t>
            </a:r>
            <a:r>
              <a:rPr lang="en-US" sz="1200" dirty="0"/>
              <a:t>from hundreds of thousands of patients, effectively support research into the prevention and treatment of diseases.</a:t>
            </a:r>
          </a:p>
          <a:p>
            <a:r>
              <a:rPr lang="en-US" sz="1200" dirty="0" smtClean="0"/>
              <a:t>Big </a:t>
            </a:r>
            <a:r>
              <a:rPr lang="en-US" sz="1200" dirty="0"/>
              <a:t>data can save individuals from receiving </a:t>
            </a:r>
            <a:r>
              <a:rPr lang="en-US" sz="1200" dirty="0" smtClean="0"/>
              <a:t>unnecessary and ineffective treatment</a:t>
            </a:r>
          </a:p>
          <a:p>
            <a:r>
              <a:rPr lang="en-US" sz="1200" dirty="0" smtClean="0"/>
              <a:t>Big </a:t>
            </a:r>
            <a:r>
              <a:rPr lang="en-US" sz="1200" dirty="0"/>
              <a:t>data reduces costs for the health service </a:t>
            </a:r>
          </a:p>
        </p:txBody>
      </p:sp>
      <p:sp>
        <p:nvSpPr>
          <p:cNvPr id="8" name="Title 1"/>
          <p:cNvSpPr txBox="1">
            <a:spLocks/>
          </p:cNvSpPr>
          <p:nvPr/>
        </p:nvSpPr>
        <p:spPr>
          <a:xfrm>
            <a:off x="647700" y="2172705"/>
            <a:ext cx="6858000" cy="1179756"/>
          </a:xfrm>
          <a:prstGeom prst="rect">
            <a:avLst/>
          </a:prstGeom>
          <a:noFill/>
        </p:spPr>
        <p:txBody>
          <a:bodyPr vert="horz" lIns="91440" tIns="45720" rIns="91440" bIns="45720" rtlCol="0" anchor="b">
            <a:normAutofit lnSpcReduction="10000"/>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Big data - </a:t>
            </a:r>
          </a:p>
          <a:p>
            <a:pPr>
              <a:lnSpc>
                <a:spcPct val="100000"/>
              </a:lnSpc>
            </a:pPr>
            <a:r>
              <a:rPr lang="en-US" dirty="0"/>
              <a:t>a revolution</a:t>
            </a:r>
          </a:p>
          <a:p>
            <a:pPr>
              <a:lnSpc>
                <a:spcPct val="100000"/>
              </a:lnSpc>
            </a:pPr>
            <a:r>
              <a:rPr lang="en-US" dirty="0"/>
              <a:t>in treatment</a:t>
            </a:r>
          </a:p>
        </p:txBody>
      </p:sp>
      <p:sp>
        <p:nvSpPr>
          <p:cNvPr id="9" name="TextBox 8"/>
          <p:cNvSpPr txBox="1"/>
          <p:nvPr/>
        </p:nvSpPr>
        <p:spPr>
          <a:xfrm>
            <a:off x="647700" y="5877801"/>
            <a:ext cx="3735764" cy="646331"/>
          </a:xfrm>
          <a:prstGeom prst="rect">
            <a:avLst/>
          </a:prstGeom>
          <a:noFill/>
        </p:spPr>
        <p:txBody>
          <a:bodyPr wrap="square" rtlCol="0">
            <a:spAutoFit/>
          </a:bodyPr>
          <a:lstStyle/>
          <a:p>
            <a:r>
              <a:rPr lang="en-US" sz="1200" dirty="0"/>
              <a:t>E.g. Professor </a:t>
            </a:r>
            <a:r>
              <a:rPr lang="en-US" sz="1200" dirty="0" err="1" smtClean="0"/>
              <a:t>Søren</a:t>
            </a:r>
            <a:r>
              <a:rPr lang="en-US" sz="1200" dirty="0" smtClean="0"/>
              <a:t> </a:t>
            </a:r>
            <a:r>
              <a:rPr lang="en-US" sz="1200" dirty="0" err="1"/>
              <a:t>Brunak's</a:t>
            </a:r>
            <a:r>
              <a:rPr lang="en-US" sz="1200" dirty="0"/>
              <a:t> research at the Novo Nordisk Foundation Center for Protein </a:t>
            </a:r>
            <a:r>
              <a:rPr lang="en-US" sz="1200" dirty="0" smtClean="0"/>
              <a:t>Research</a:t>
            </a:r>
            <a:endParaRPr lang="en-US" sz="1200" dirty="0"/>
          </a:p>
        </p:txBody>
      </p:sp>
    </p:spTree>
    <p:extLst>
      <p:ext uri="{BB962C8B-B14F-4D97-AF65-F5344CB8AC3E}">
        <p14:creationId xmlns:p14="http://schemas.microsoft.com/office/powerpoint/2010/main" val="1726721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4887"/>
          <a:stretch/>
        </p:blipFill>
        <p:spPr>
          <a:xfrm>
            <a:off x="0" y="333722"/>
            <a:ext cx="9144000" cy="6524277"/>
          </a:xfrm>
          <a:prstGeom prst="rect">
            <a:avLst/>
          </a:prstGeom>
        </p:spPr>
      </p:pic>
      <p:sp>
        <p:nvSpPr>
          <p:cNvPr id="7" name="Rectangle 6"/>
          <p:cNvSpPr/>
          <p:nvPr/>
        </p:nvSpPr>
        <p:spPr>
          <a:xfrm>
            <a:off x="0" y="2932771"/>
            <a:ext cx="4572000" cy="353401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p:cNvSpPr txBox="1">
            <a:spLocks/>
          </p:cNvSpPr>
          <p:nvPr/>
        </p:nvSpPr>
        <p:spPr>
          <a:xfrm>
            <a:off x="647700" y="4106669"/>
            <a:ext cx="3723578" cy="1191744"/>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Research at the Faculty is of the highest </a:t>
            </a:r>
            <a:r>
              <a:rPr lang="en-US" sz="1200" dirty="0" smtClean="0"/>
              <a:t>international </a:t>
            </a:r>
            <a:r>
              <a:rPr lang="en-US" sz="1200" dirty="0"/>
              <a:t>standard, and can therefore be deemed excellent.</a:t>
            </a:r>
          </a:p>
          <a:p>
            <a:r>
              <a:rPr lang="en-US" sz="1200" dirty="0" smtClean="0"/>
              <a:t>Excellent research </a:t>
            </a:r>
            <a:r>
              <a:rPr lang="en-US" sz="1200" dirty="0"/>
              <a:t>is essential to the largest quantum leap towards improving our health</a:t>
            </a:r>
            <a:r>
              <a:rPr lang="en-US" sz="1200" dirty="0" smtClean="0"/>
              <a:t>.</a:t>
            </a:r>
          </a:p>
          <a:p>
            <a:endParaRPr lang="en-US" sz="1200" dirty="0" smtClean="0"/>
          </a:p>
        </p:txBody>
      </p:sp>
      <p:sp>
        <p:nvSpPr>
          <p:cNvPr id="9" name="Title 1"/>
          <p:cNvSpPr txBox="1">
            <a:spLocks/>
          </p:cNvSpPr>
          <p:nvPr/>
        </p:nvSpPr>
        <p:spPr>
          <a:xfrm>
            <a:off x="647700" y="3025716"/>
            <a:ext cx="4970675"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err="1"/>
              <a:t>eXcellent</a:t>
            </a:r>
            <a:r>
              <a:rPr lang="en-US" dirty="0"/>
              <a:t> </a:t>
            </a:r>
            <a:r>
              <a:rPr lang="en-US" dirty="0" smtClean="0"/>
              <a:t/>
            </a:r>
            <a:br>
              <a:rPr lang="en-US" dirty="0" smtClean="0"/>
            </a:br>
            <a:r>
              <a:rPr lang="en-US" dirty="0" smtClean="0"/>
              <a:t>research Impact</a:t>
            </a:r>
            <a:endParaRPr lang="en-US" dirty="0"/>
          </a:p>
        </p:txBody>
      </p:sp>
      <p:sp>
        <p:nvSpPr>
          <p:cNvPr id="10" name="Text Placeholder 3"/>
          <p:cNvSpPr txBox="1">
            <a:spLocks/>
          </p:cNvSpPr>
          <p:nvPr/>
        </p:nvSpPr>
        <p:spPr>
          <a:xfrm>
            <a:off x="647700" y="5510403"/>
            <a:ext cx="3723578" cy="1191744"/>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1200" dirty="0"/>
              <a:t>E.g. Professor </a:t>
            </a:r>
            <a:r>
              <a:rPr lang="en-US" sz="1200" dirty="0" err="1"/>
              <a:t>Maiken</a:t>
            </a:r>
            <a:r>
              <a:rPr lang="en-US" sz="1200" dirty="0"/>
              <a:t> </a:t>
            </a:r>
            <a:r>
              <a:rPr lang="en-US" sz="1200" dirty="0" err="1"/>
              <a:t>Nedergaard</a:t>
            </a:r>
            <a:r>
              <a:rPr lang="en-US" sz="1200" dirty="0"/>
              <a:t>.</a:t>
            </a:r>
            <a:br>
              <a:rPr lang="en-US" sz="1200" dirty="0"/>
            </a:br>
            <a:r>
              <a:rPr lang="en-US" sz="1200" dirty="0"/>
              <a:t>Her study has paved the way for researchers to develop a diagnostic test which can predict a person’s risk of developing dementia.</a:t>
            </a:r>
          </a:p>
        </p:txBody>
      </p:sp>
    </p:spTree>
    <p:extLst>
      <p:ext uri="{BB962C8B-B14F-4D97-AF65-F5344CB8AC3E}">
        <p14:creationId xmlns:p14="http://schemas.microsoft.com/office/powerpoint/2010/main" val="2057325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57"/>
          <a:stretch/>
        </p:blipFill>
        <p:spPr>
          <a:xfrm>
            <a:off x="0" y="346840"/>
            <a:ext cx="9135879" cy="6511159"/>
          </a:xfrm>
          <a:prstGeom prst="rect">
            <a:avLst/>
          </a:prstGeom>
        </p:spPr>
      </p:pic>
      <p:sp>
        <p:nvSpPr>
          <p:cNvPr id="6" name="Rectangle 5"/>
          <p:cNvSpPr/>
          <p:nvPr/>
        </p:nvSpPr>
        <p:spPr>
          <a:xfrm>
            <a:off x="0" y="2841552"/>
            <a:ext cx="4572000" cy="364613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0" y="3965978"/>
            <a:ext cx="3613215" cy="3836988"/>
          </a:xfrm>
          <a:prstGeom prst="rect">
            <a:avLst/>
          </a:prstGeom>
          <a:noFill/>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Translational research is undertaken in a primary care environment, close to the patient.</a:t>
            </a:r>
          </a:p>
          <a:p>
            <a:r>
              <a:rPr lang="en-US" sz="1200" dirty="0" smtClean="0"/>
              <a:t>Close </a:t>
            </a:r>
            <a:r>
              <a:rPr lang="en-US" sz="1200" dirty="0"/>
              <a:t>contact with the hospitals ensures research can meet new requirements in the treatment process. </a:t>
            </a:r>
          </a:p>
          <a:p>
            <a:r>
              <a:rPr lang="en-US" sz="1200" dirty="0" smtClean="0"/>
              <a:t>The </a:t>
            </a:r>
            <a:r>
              <a:rPr lang="en-US" sz="1200" dirty="0"/>
              <a:t>short path from laboratory research to </a:t>
            </a:r>
            <a:r>
              <a:rPr lang="en-US" sz="1200" dirty="0" smtClean="0"/>
              <a:t>clinical </a:t>
            </a:r>
            <a:r>
              <a:rPr lang="en-US" sz="1200" dirty="0"/>
              <a:t>practice benefits to the patient by offering fast and effective treatment</a:t>
            </a:r>
            <a:r>
              <a:rPr lang="en-US" sz="1200" dirty="0" smtClean="0"/>
              <a:t>.</a:t>
            </a:r>
          </a:p>
          <a:p>
            <a:r>
              <a:rPr lang="en-US" sz="1200" dirty="0" smtClean="0"/>
              <a:t>Clinical Academic Groups aim to </a:t>
            </a:r>
            <a:r>
              <a:rPr lang="en-US" sz="1200" dirty="0" err="1" smtClean="0"/>
              <a:t>realise</a:t>
            </a:r>
            <a:r>
              <a:rPr lang="en-US" sz="1200" dirty="0" smtClean="0"/>
              <a:t> a joint potential. </a:t>
            </a:r>
            <a:endParaRPr lang="en-US" sz="1200" dirty="0"/>
          </a:p>
        </p:txBody>
      </p:sp>
      <p:sp>
        <p:nvSpPr>
          <p:cNvPr id="8" name="Title 1"/>
          <p:cNvSpPr txBox="1">
            <a:spLocks/>
          </p:cNvSpPr>
          <p:nvPr/>
        </p:nvSpPr>
        <p:spPr>
          <a:xfrm>
            <a:off x="647700" y="2841551"/>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TRANSLATIONAL </a:t>
            </a:r>
          </a:p>
          <a:p>
            <a:pPr>
              <a:lnSpc>
                <a:spcPct val="100000"/>
              </a:lnSpc>
            </a:pPr>
            <a:r>
              <a:rPr lang="en-US" dirty="0"/>
              <a:t>RESEARCH IMPACT</a:t>
            </a:r>
          </a:p>
        </p:txBody>
      </p:sp>
    </p:spTree>
    <p:extLst>
      <p:ext uri="{BB962C8B-B14F-4D97-AF65-F5344CB8AC3E}">
        <p14:creationId xmlns:p14="http://schemas.microsoft.com/office/powerpoint/2010/main" val="829679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905"/>
          <a:stretch/>
        </p:blipFill>
        <p:spPr>
          <a:xfrm>
            <a:off x="0" y="336331"/>
            <a:ext cx="9141970" cy="6521669"/>
          </a:xfrm>
          <a:prstGeom prst="rect">
            <a:avLst/>
          </a:prstGeom>
        </p:spPr>
      </p:pic>
      <p:sp>
        <p:nvSpPr>
          <p:cNvPr id="6" name="Rectangle 5"/>
          <p:cNvSpPr/>
          <p:nvPr/>
        </p:nvSpPr>
        <p:spPr>
          <a:xfrm>
            <a:off x="-1015" y="2977377"/>
            <a:ext cx="4572000" cy="348941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0" y="4123328"/>
            <a:ext cx="3613215"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Denmark is one of the world leaders in basic research. </a:t>
            </a:r>
          </a:p>
          <a:p>
            <a:r>
              <a:rPr lang="en-US" sz="1200" dirty="0" smtClean="0"/>
              <a:t>Most </a:t>
            </a:r>
            <a:r>
              <a:rPr lang="en-US" sz="1200" dirty="0"/>
              <a:t>of the projects uncover new knowledge that contributes to discoveries in prevention and treatment.</a:t>
            </a:r>
          </a:p>
          <a:p>
            <a:pPr marL="0" indent="0">
              <a:buNone/>
            </a:pPr>
            <a:endParaRPr lang="en-US" dirty="0" smtClean="0"/>
          </a:p>
        </p:txBody>
      </p:sp>
      <p:sp>
        <p:nvSpPr>
          <p:cNvPr id="8" name="Title 1"/>
          <p:cNvSpPr txBox="1">
            <a:spLocks/>
          </p:cNvSpPr>
          <p:nvPr/>
        </p:nvSpPr>
        <p:spPr>
          <a:xfrm>
            <a:off x="647700" y="3017884"/>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Basic research</a:t>
            </a:r>
          </a:p>
          <a:p>
            <a:pPr>
              <a:lnSpc>
                <a:spcPct val="100000"/>
              </a:lnSpc>
            </a:pPr>
            <a:r>
              <a:rPr lang="en-US" dirty="0"/>
              <a:t>IMPACT</a:t>
            </a:r>
          </a:p>
        </p:txBody>
      </p:sp>
      <p:sp>
        <p:nvSpPr>
          <p:cNvPr id="10" name="TextBox 9"/>
          <p:cNvSpPr txBox="1"/>
          <p:nvPr/>
        </p:nvSpPr>
        <p:spPr>
          <a:xfrm>
            <a:off x="647700" y="5338892"/>
            <a:ext cx="3613215" cy="1184940"/>
          </a:xfrm>
          <a:prstGeom prst="rect">
            <a:avLst/>
          </a:prstGeom>
          <a:noFill/>
        </p:spPr>
        <p:txBody>
          <a:bodyPr wrap="square" rtlCol="0">
            <a:spAutoFit/>
          </a:bodyPr>
          <a:lstStyle/>
          <a:p>
            <a:r>
              <a:rPr lang="en-US" sz="1200" dirty="0"/>
              <a:t>E.g. Professor Ali </a:t>
            </a:r>
            <a:r>
              <a:rPr lang="en-US" sz="1200" dirty="0" err="1"/>
              <a:t>Salanti</a:t>
            </a:r>
            <a:r>
              <a:rPr lang="en-US" sz="1200" dirty="0"/>
              <a:t> was developing a malaria vaccine for </a:t>
            </a:r>
            <a:r>
              <a:rPr lang="en-US" sz="1200" dirty="0" err="1"/>
              <a:t>pregant</a:t>
            </a:r>
            <a:r>
              <a:rPr lang="en-US" sz="1200" dirty="0"/>
              <a:t> women. His research created fertile ground for developing a new and promising treatment for cancer. </a:t>
            </a:r>
          </a:p>
          <a:p>
            <a:endParaRPr lang="en-US" sz="1100" dirty="0"/>
          </a:p>
        </p:txBody>
      </p:sp>
    </p:spTree>
    <p:extLst>
      <p:ext uri="{BB962C8B-B14F-4D97-AF65-F5344CB8AC3E}">
        <p14:creationId xmlns:p14="http://schemas.microsoft.com/office/powerpoint/2010/main" val="816036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858"/>
            <a:ext cx="9144000" cy="6544142"/>
          </a:xfrm>
          <a:prstGeom prst="rect">
            <a:avLst/>
          </a:prstGeom>
        </p:spPr>
      </p:pic>
    </p:spTree>
    <p:extLst>
      <p:ext uri="{BB962C8B-B14F-4D97-AF65-F5344CB8AC3E}">
        <p14:creationId xmlns:p14="http://schemas.microsoft.com/office/powerpoint/2010/main" val="1296482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831"/>
          <a:stretch/>
        </p:blipFill>
        <p:spPr>
          <a:xfrm>
            <a:off x="0" y="357352"/>
            <a:ext cx="9135879" cy="6500647"/>
          </a:xfrm>
          <a:prstGeom prst="rect">
            <a:avLst/>
          </a:prstGeom>
        </p:spPr>
      </p:pic>
      <p:sp>
        <p:nvSpPr>
          <p:cNvPr id="7" name="Rectangle 6"/>
          <p:cNvSpPr/>
          <p:nvPr/>
        </p:nvSpPr>
        <p:spPr>
          <a:xfrm>
            <a:off x="-1015" y="3563332"/>
            <a:ext cx="4572000" cy="29034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p:cNvSpPr txBox="1">
            <a:spLocks/>
          </p:cNvSpPr>
          <p:nvPr/>
        </p:nvSpPr>
        <p:spPr>
          <a:xfrm>
            <a:off x="656226" y="5619864"/>
            <a:ext cx="3613215"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smtClean="0"/>
              <a:t>213 </a:t>
            </a:r>
            <a:r>
              <a:rPr lang="en-US" sz="1200" dirty="0"/>
              <a:t>clinical professors (</a:t>
            </a:r>
            <a:r>
              <a:rPr lang="en-US" sz="1200" dirty="0" smtClean="0"/>
              <a:t>2019)</a:t>
            </a:r>
            <a:endParaRPr lang="en-US" sz="1200" dirty="0"/>
          </a:p>
          <a:p>
            <a:r>
              <a:rPr lang="en-US" sz="1200" dirty="0" smtClean="0"/>
              <a:t>724 </a:t>
            </a:r>
            <a:r>
              <a:rPr lang="en-US" sz="1200" dirty="0"/>
              <a:t>clinical PhD students (</a:t>
            </a:r>
            <a:r>
              <a:rPr lang="en-US" sz="1200" dirty="0" smtClean="0"/>
              <a:t>2019)</a:t>
            </a:r>
            <a:endParaRPr lang="en-US" sz="1200" dirty="0"/>
          </a:p>
        </p:txBody>
      </p:sp>
      <p:sp>
        <p:nvSpPr>
          <p:cNvPr id="9" name="Title 1"/>
          <p:cNvSpPr txBox="1">
            <a:spLocks/>
          </p:cNvSpPr>
          <p:nvPr/>
        </p:nvSpPr>
        <p:spPr>
          <a:xfrm>
            <a:off x="647700" y="3682976"/>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Collaboration </a:t>
            </a:r>
          </a:p>
          <a:p>
            <a:pPr>
              <a:lnSpc>
                <a:spcPct val="100000"/>
              </a:lnSpc>
            </a:pPr>
            <a:r>
              <a:rPr lang="en-US" dirty="0"/>
              <a:t>with hospitals</a:t>
            </a:r>
          </a:p>
        </p:txBody>
      </p:sp>
      <p:sp>
        <p:nvSpPr>
          <p:cNvPr id="10" name="TextBox 9"/>
          <p:cNvSpPr txBox="1"/>
          <p:nvPr/>
        </p:nvSpPr>
        <p:spPr>
          <a:xfrm>
            <a:off x="656226" y="4712957"/>
            <a:ext cx="3537801" cy="646331"/>
          </a:xfrm>
          <a:prstGeom prst="rect">
            <a:avLst/>
          </a:prstGeom>
          <a:noFill/>
        </p:spPr>
        <p:txBody>
          <a:bodyPr wrap="square" rtlCol="0">
            <a:spAutoFit/>
          </a:bodyPr>
          <a:lstStyle/>
          <a:p>
            <a:r>
              <a:rPr lang="en-US" sz="1200" dirty="0"/>
              <a:t>Professors and PhD students working at the hospitals in the Capital Region of Denmark and Region Zealand:</a:t>
            </a:r>
          </a:p>
        </p:txBody>
      </p:sp>
    </p:spTree>
    <p:extLst>
      <p:ext uri="{BB962C8B-B14F-4D97-AF65-F5344CB8AC3E}">
        <p14:creationId xmlns:p14="http://schemas.microsoft.com/office/powerpoint/2010/main" val="254992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4"/>
            <a:ext cx="9135879" cy="6524625"/>
          </a:xfrm>
          <a:prstGeom prst="rect">
            <a:avLst/>
          </a:prstGeom>
        </p:spPr>
      </p:pic>
      <p:sp>
        <p:nvSpPr>
          <p:cNvPr id="2" name="Title 1"/>
          <p:cNvSpPr>
            <a:spLocks noGrp="1"/>
          </p:cNvSpPr>
          <p:nvPr>
            <p:ph type="ctrTitle"/>
          </p:nvPr>
        </p:nvSpPr>
        <p:spPr/>
        <p:txBody>
          <a:bodyPr/>
          <a:lstStyle/>
          <a:p>
            <a:r>
              <a:rPr lang="en-US" dirty="0"/>
              <a:t>International Alliance </a:t>
            </a:r>
            <a:br>
              <a:rPr lang="en-US" dirty="0"/>
            </a:br>
            <a:r>
              <a:rPr lang="en-US" dirty="0"/>
              <a:t>of Research Universities </a:t>
            </a:r>
            <a:r>
              <a:rPr lang="en-US" b="0" dirty="0"/>
              <a:t>(IARU)</a:t>
            </a:r>
          </a:p>
        </p:txBody>
      </p:sp>
      <p:sp>
        <p:nvSpPr>
          <p:cNvPr id="3" name="Subtitle 2"/>
          <p:cNvSpPr>
            <a:spLocks noGrp="1"/>
          </p:cNvSpPr>
          <p:nvPr>
            <p:ph type="subTitle" idx="1"/>
          </p:nvPr>
        </p:nvSpPr>
        <p:spPr>
          <a:xfrm>
            <a:off x="647699" y="1561901"/>
            <a:ext cx="7892985" cy="436581"/>
          </a:xfrm>
        </p:spPr>
        <p:txBody>
          <a:bodyPr>
            <a:normAutofit/>
          </a:bodyPr>
          <a:lstStyle/>
          <a:p>
            <a:r>
              <a:rPr lang="en-US" dirty="0"/>
              <a:t>Eleven of the world's leading research-intensive universities</a:t>
            </a:r>
          </a:p>
        </p:txBody>
      </p:sp>
      <p:sp>
        <p:nvSpPr>
          <p:cNvPr id="4" name="Text Placeholder 3"/>
          <p:cNvSpPr>
            <a:spLocks noGrp="1"/>
          </p:cNvSpPr>
          <p:nvPr>
            <p:ph type="body" sz="quarter" idx="14"/>
          </p:nvPr>
        </p:nvSpPr>
        <p:spPr>
          <a:xfrm>
            <a:off x="647698" y="2236168"/>
            <a:ext cx="3423969" cy="2882786"/>
          </a:xfrm>
        </p:spPr>
        <p:txBody>
          <a:bodyPr>
            <a:normAutofit/>
          </a:bodyPr>
          <a:lstStyle/>
          <a:p>
            <a:pPr>
              <a:lnSpc>
                <a:spcPct val="100000"/>
              </a:lnSpc>
            </a:pPr>
            <a:r>
              <a:rPr lang="en-US" sz="1200" dirty="0"/>
              <a:t>The IARU Aging, Longevity &amp; Health initiative is one of the earliest joint research initiatives formed by the Alliance in </a:t>
            </a:r>
            <a:r>
              <a:rPr lang="en-US" sz="1200" dirty="0" smtClean="0"/>
              <a:t>2006</a:t>
            </a:r>
          </a:p>
          <a:p>
            <a:pPr>
              <a:lnSpc>
                <a:spcPct val="100000"/>
              </a:lnSpc>
            </a:pPr>
            <a:r>
              <a:rPr lang="en-US" sz="1200" dirty="0"/>
              <a:t>The initiative </a:t>
            </a:r>
            <a:r>
              <a:rPr lang="en-US" sz="1200" dirty="0" smtClean="0"/>
              <a:t>is led </a:t>
            </a:r>
            <a:r>
              <a:rPr lang="en-US" sz="1200" dirty="0"/>
              <a:t>by the University of Copenhagen with SUND’s Center for Healthy Aging (CEHA) as a key actor.</a:t>
            </a:r>
          </a:p>
        </p:txBody>
      </p:sp>
      <p:sp>
        <p:nvSpPr>
          <p:cNvPr id="7" name="Text Placeholder 3"/>
          <p:cNvSpPr txBox="1">
            <a:spLocks/>
          </p:cNvSpPr>
          <p:nvPr/>
        </p:nvSpPr>
        <p:spPr>
          <a:xfrm>
            <a:off x="5307211" y="2163595"/>
            <a:ext cx="3509521" cy="3372992"/>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1200" dirty="0" smtClean="0">
                <a:solidFill>
                  <a:srgbClr val="7E74A1"/>
                </a:solidFill>
              </a:rPr>
              <a:t>Members:</a:t>
            </a:r>
            <a:endParaRPr lang="en-US" sz="1200" dirty="0">
              <a:solidFill>
                <a:srgbClr val="7E74A1"/>
              </a:solidFill>
            </a:endParaRPr>
          </a:p>
          <a:p>
            <a:r>
              <a:rPr lang="en-US" sz="1200" dirty="0" smtClean="0"/>
              <a:t>Australian </a:t>
            </a:r>
            <a:r>
              <a:rPr lang="en-US" sz="1200" dirty="0"/>
              <a:t>National University</a:t>
            </a:r>
          </a:p>
          <a:p>
            <a:r>
              <a:rPr lang="en-US" sz="1200" dirty="0"/>
              <a:t>ETH Zürich</a:t>
            </a:r>
          </a:p>
          <a:p>
            <a:r>
              <a:rPr lang="en-US" sz="1200" dirty="0"/>
              <a:t>National University of Singapore</a:t>
            </a:r>
          </a:p>
          <a:p>
            <a:r>
              <a:rPr lang="en-US" sz="1200" dirty="0"/>
              <a:t>Peking University</a:t>
            </a:r>
          </a:p>
          <a:p>
            <a:r>
              <a:rPr lang="en-US" sz="1200" dirty="0"/>
              <a:t>University of California, Berkeley</a:t>
            </a:r>
          </a:p>
          <a:p>
            <a:r>
              <a:rPr lang="en-US" sz="1200" dirty="0"/>
              <a:t>University of Cambridge</a:t>
            </a:r>
          </a:p>
          <a:p>
            <a:r>
              <a:rPr lang="en-US" sz="1200" dirty="0"/>
              <a:t>University of Cape Town</a:t>
            </a:r>
          </a:p>
          <a:p>
            <a:r>
              <a:rPr lang="en-US" sz="1200" dirty="0"/>
              <a:t>University of Copenhagen</a:t>
            </a:r>
          </a:p>
          <a:p>
            <a:r>
              <a:rPr lang="en-US" sz="1200" dirty="0"/>
              <a:t>University of Oxford</a:t>
            </a:r>
          </a:p>
          <a:p>
            <a:r>
              <a:rPr lang="en-US" sz="1200" dirty="0"/>
              <a:t>University of Tokyo</a:t>
            </a:r>
          </a:p>
          <a:p>
            <a:r>
              <a:rPr lang="en-US" sz="1200" dirty="0"/>
              <a:t>Yale </a:t>
            </a:r>
            <a:r>
              <a:rPr lang="en-US" sz="1200" dirty="0" smtClean="0"/>
              <a:t>University </a:t>
            </a:r>
            <a:endParaRPr lang="en-US" sz="1200" dirty="0"/>
          </a:p>
        </p:txBody>
      </p:sp>
    </p:spTree>
    <p:extLst>
      <p:ext uri="{BB962C8B-B14F-4D97-AF65-F5344CB8AC3E}">
        <p14:creationId xmlns:p14="http://schemas.microsoft.com/office/powerpoint/2010/main" val="2848106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65"/>
          <a:stretch/>
        </p:blipFill>
        <p:spPr>
          <a:xfrm>
            <a:off x="0" y="333375"/>
            <a:ext cx="9144000" cy="6520056"/>
          </a:xfrm>
          <a:prstGeom prst="rect">
            <a:avLst/>
          </a:prstGeom>
        </p:spPr>
      </p:pic>
    </p:spTree>
    <p:extLst>
      <p:ext uri="{BB962C8B-B14F-4D97-AF65-F5344CB8AC3E}">
        <p14:creationId xmlns:p14="http://schemas.microsoft.com/office/powerpoint/2010/main" val="994534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p:cNvPicPr>
            <a:picLocks noChangeAspect="1"/>
          </p:cNvPicPr>
          <p:nvPr/>
        </p:nvPicPr>
        <p:blipFill rotWithShape="1">
          <a:blip r:embed="rId3"/>
          <a:srcRect l="-117" t="3923" r="7600" b="3560"/>
          <a:stretch/>
        </p:blipFill>
        <p:spPr>
          <a:xfrm>
            <a:off x="444500" y="333375"/>
            <a:ext cx="8699500" cy="6524625"/>
          </a:xfrm>
          <a:prstGeom prst="rect">
            <a:avLst/>
          </a:prstGeom>
        </p:spPr>
      </p:pic>
      <p:sp>
        <p:nvSpPr>
          <p:cNvPr id="2" name="Title 1"/>
          <p:cNvSpPr>
            <a:spLocks noGrp="1"/>
          </p:cNvSpPr>
          <p:nvPr>
            <p:ph type="ctrTitle"/>
          </p:nvPr>
        </p:nvSpPr>
        <p:spPr/>
        <p:txBody>
          <a:bodyPr/>
          <a:lstStyle/>
          <a:p>
            <a:r>
              <a:rPr lang="en-US" dirty="0"/>
              <a:t>League of European</a:t>
            </a:r>
            <a:br>
              <a:rPr lang="en-US" dirty="0"/>
            </a:br>
            <a:r>
              <a:rPr lang="en-US" dirty="0"/>
              <a:t>Research Universities </a:t>
            </a:r>
            <a:r>
              <a:rPr lang="en-US" b="0" dirty="0"/>
              <a:t>(LERU)</a:t>
            </a:r>
          </a:p>
        </p:txBody>
      </p:sp>
      <p:sp>
        <p:nvSpPr>
          <p:cNvPr id="3" name="Subtitle 2"/>
          <p:cNvSpPr>
            <a:spLocks noGrp="1"/>
          </p:cNvSpPr>
          <p:nvPr>
            <p:ph type="subTitle" idx="1"/>
          </p:nvPr>
        </p:nvSpPr>
        <p:spPr/>
        <p:txBody>
          <a:bodyPr>
            <a:normAutofit/>
          </a:bodyPr>
          <a:lstStyle/>
          <a:p>
            <a:r>
              <a:rPr lang="en-US" sz="1400" dirty="0"/>
              <a:t>An exclusive European Network of some of</a:t>
            </a:r>
          </a:p>
          <a:p>
            <a:r>
              <a:rPr lang="en-US" sz="1400" dirty="0"/>
              <a:t>the most renowned research universities in Europe.</a:t>
            </a:r>
          </a:p>
        </p:txBody>
      </p:sp>
      <p:sp>
        <p:nvSpPr>
          <p:cNvPr id="4" name="Text Placeholder 3"/>
          <p:cNvSpPr>
            <a:spLocks noGrp="1"/>
          </p:cNvSpPr>
          <p:nvPr>
            <p:ph type="body" sz="quarter" idx="14"/>
          </p:nvPr>
        </p:nvSpPr>
        <p:spPr>
          <a:xfrm>
            <a:off x="647700" y="2867415"/>
            <a:ext cx="7670800" cy="3836988"/>
          </a:xfrm>
        </p:spPr>
        <p:txBody>
          <a:bodyPr>
            <a:normAutofit/>
          </a:bodyPr>
          <a:lstStyle/>
          <a:p>
            <a:r>
              <a:rPr lang="en-US" sz="1200" dirty="0"/>
              <a:t>University of Amsterdam</a:t>
            </a:r>
          </a:p>
          <a:p>
            <a:r>
              <a:rPr lang="en-US" sz="1200" dirty="0"/>
              <a:t>University of Barcelona</a:t>
            </a:r>
          </a:p>
          <a:p>
            <a:r>
              <a:rPr lang="en-US" sz="1200" dirty="0"/>
              <a:t>University of </a:t>
            </a:r>
            <a:r>
              <a:rPr lang="en-US" sz="1200" dirty="0" smtClean="0"/>
              <a:t>Cambridge</a:t>
            </a:r>
          </a:p>
          <a:p>
            <a:r>
              <a:rPr lang="en-US" sz="1200" dirty="0" smtClean="0"/>
              <a:t>University of Dublin</a:t>
            </a:r>
            <a:endParaRPr lang="en-US" sz="1200" dirty="0"/>
          </a:p>
          <a:p>
            <a:r>
              <a:rPr lang="en-US" sz="1200" dirty="0"/>
              <a:t>University of </a:t>
            </a:r>
            <a:r>
              <a:rPr lang="en-US" sz="1200" dirty="0" smtClean="0"/>
              <a:t>Edinburgh</a:t>
            </a:r>
            <a:endParaRPr lang="en-US" sz="1200" dirty="0"/>
          </a:p>
          <a:p>
            <a:r>
              <a:rPr lang="en-US" sz="1200" dirty="0"/>
              <a:t>University of Freiburg</a:t>
            </a:r>
          </a:p>
          <a:p>
            <a:r>
              <a:rPr lang="en-US" sz="1200" dirty="0"/>
              <a:t>University </a:t>
            </a:r>
            <a:r>
              <a:rPr lang="en-US" sz="1200" dirty="0" smtClean="0"/>
              <a:t>of </a:t>
            </a:r>
            <a:r>
              <a:rPr lang="en-US" sz="1200" dirty="0"/>
              <a:t>Geneva</a:t>
            </a:r>
          </a:p>
          <a:p>
            <a:r>
              <a:rPr lang="en-US" sz="1200" dirty="0"/>
              <a:t>Heidelberg University</a:t>
            </a:r>
          </a:p>
          <a:p>
            <a:r>
              <a:rPr lang="en-US" sz="1200" dirty="0"/>
              <a:t>University of Helsinki</a:t>
            </a:r>
          </a:p>
          <a:p>
            <a:r>
              <a:rPr lang="en-US" sz="1200" dirty="0"/>
              <a:t>University of Copenhagen</a:t>
            </a:r>
          </a:p>
          <a:p>
            <a:r>
              <a:rPr lang="en-US" sz="1200" dirty="0" smtClean="0"/>
              <a:t>Leiden University</a:t>
            </a:r>
            <a:endParaRPr lang="en-US" sz="1200" dirty="0"/>
          </a:p>
          <a:p>
            <a:r>
              <a:rPr lang="en-US" sz="1200" dirty="0"/>
              <a:t>University of Leuven</a:t>
            </a:r>
          </a:p>
        </p:txBody>
      </p:sp>
      <p:sp>
        <p:nvSpPr>
          <p:cNvPr id="6" name="Text Placeholder 3"/>
          <p:cNvSpPr txBox="1">
            <a:spLocks/>
          </p:cNvSpPr>
          <p:nvPr/>
        </p:nvSpPr>
        <p:spPr>
          <a:xfrm>
            <a:off x="3009438" y="2867415"/>
            <a:ext cx="7670800"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Imperial College London</a:t>
            </a:r>
          </a:p>
          <a:p>
            <a:r>
              <a:rPr lang="en-US" sz="1200" dirty="0"/>
              <a:t>University College London</a:t>
            </a:r>
          </a:p>
          <a:p>
            <a:r>
              <a:rPr lang="en-US" sz="1200" dirty="0"/>
              <a:t>Lund University</a:t>
            </a:r>
          </a:p>
          <a:p>
            <a:r>
              <a:rPr lang="en-US" sz="1200" dirty="0"/>
              <a:t>University of Milan</a:t>
            </a:r>
          </a:p>
          <a:p>
            <a:r>
              <a:rPr lang="en-US" sz="1200" dirty="0"/>
              <a:t>LMU Munich</a:t>
            </a:r>
          </a:p>
          <a:p>
            <a:r>
              <a:rPr lang="en-US" sz="1200" dirty="0"/>
              <a:t>University of Oxford</a:t>
            </a:r>
          </a:p>
          <a:p>
            <a:r>
              <a:rPr lang="en-US" sz="1200" dirty="0" smtClean="0"/>
              <a:t>Sorbonne University</a:t>
            </a:r>
            <a:endParaRPr lang="en-US" sz="1200" dirty="0"/>
          </a:p>
          <a:p>
            <a:r>
              <a:rPr lang="en-US" sz="1200" dirty="0"/>
              <a:t>University of Paris-</a:t>
            </a:r>
            <a:r>
              <a:rPr lang="en-US" sz="1200" dirty="0" err="1"/>
              <a:t>Sud</a:t>
            </a:r>
            <a:endParaRPr lang="en-US" sz="1200" dirty="0"/>
          </a:p>
          <a:p>
            <a:r>
              <a:rPr lang="en-US" sz="1200" dirty="0"/>
              <a:t>University of Strasbourg</a:t>
            </a:r>
          </a:p>
          <a:p>
            <a:r>
              <a:rPr lang="en-US" sz="1200" dirty="0"/>
              <a:t>Utrecht University</a:t>
            </a:r>
          </a:p>
          <a:p>
            <a:r>
              <a:rPr lang="en-US" sz="1200" dirty="0"/>
              <a:t>University of Zurich</a:t>
            </a:r>
          </a:p>
        </p:txBody>
      </p:sp>
      <p:sp>
        <p:nvSpPr>
          <p:cNvPr id="7" name="Subtitle 2"/>
          <p:cNvSpPr txBox="1">
            <a:spLocks/>
          </p:cNvSpPr>
          <p:nvPr/>
        </p:nvSpPr>
        <p:spPr>
          <a:xfrm>
            <a:off x="647700" y="2523321"/>
            <a:ext cx="6858000" cy="1655762"/>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a:buNone/>
              <a:defRPr sz="1800" b="0" kern="1200">
                <a:solidFill>
                  <a:srgbClr val="7E74A1"/>
                </a:solidFill>
                <a:latin typeface="+mn-lt"/>
                <a:ea typeface="+mn-ea"/>
                <a:cs typeface="+mn-cs"/>
              </a:defRPr>
            </a:lvl1pPr>
            <a:lvl2pPr marL="342900" indent="0" algn="ctr" defTabSz="685800" rtl="0" eaLnBrk="1" latinLnBrk="0" hangingPunct="1">
              <a:lnSpc>
                <a:spcPct val="90000"/>
              </a:lnSpc>
              <a:spcBef>
                <a:spcPts val="375"/>
              </a:spcBef>
              <a:buClr>
                <a:srgbClr val="38317D"/>
              </a:buClr>
              <a:buSzPct val="110000"/>
              <a:buFont typeface="Arial"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r>
              <a:rPr lang="en-US" sz="1400" dirty="0"/>
              <a:t>Members:</a:t>
            </a:r>
          </a:p>
        </p:txBody>
      </p:sp>
    </p:spTree>
    <p:extLst>
      <p:ext uri="{BB962C8B-B14F-4D97-AF65-F5344CB8AC3E}">
        <p14:creationId xmlns:p14="http://schemas.microsoft.com/office/powerpoint/2010/main" val="3551259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4"/>
            <a:ext cx="9144000" cy="6524625"/>
          </a:xfrm>
          <a:prstGeom prst="rect">
            <a:avLst/>
          </a:prstGeom>
        </p:spPr>
      </p:pic>
    </p:spTree>
    <p:extLst>
      <p:ext uri="{BB962C8B-B14F-4D97-AF65-F5344CB8AC3E}">
        <p14:creationId xmlns:p14="http://schemas.microsoft.com/office/powerpoint/2010/main" val="535984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sp>
        <p:nvSpPr>
          <p:cNvPr id="6" name="Rectangle 5"/>
          <p:cNvSpPr/>
          <p:nvPr/>
        </p:nvSpPr>
        <p:spPr>
          <a:xfrm>
            <a:off x="0" y="3429000"/>
            <a:ext cx="5308600" cy="310257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0" y="4658211"/>
            <a:ext cx="4660900"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a:t>Research-based study </a:t>
            </a:r>
            <a:r>
              <a:rPr lang="en-US" dirty="0" err="1"/>
              <a:t>programmes</a:t>
            </a:r>
            <a:endParaRPr lang="en-US" dirty="0"/>
          </a:p>
          <a:p>
            <a:r>
              <a:rPr lang="en-US" dirty="0"/>
              <a:t>Research-based teaching</a:t>
            </a:r>
          </a:p>
          <a:p>
            <a:r>
              <a:rPr lang="en-US" dirty="0"/>
              <a:t>An inspiring, international environment</a:t>
            </a:r>
          </a:p>
          <a:p>
            <a:r>
              <a:rPr lang="en-US" dirty="0"/>
              <a:t>A close relationship with networks and partners</a:t>
            </a:r>
          </a:p>
          <a:p>
            <a:r>
              <a:rPr lang="en-US" dirty="0"/>
              <a:t>Nurturing talent and keeping students motivated</a:t>
            </a:r>
          </a:p>
          <a:p>
            <a:r>
              <a:rPr lang="en-US" dirty="0"/>
              <a:t>We use online technology for </a:t>
            </a:r>
            <a:r>
              <a:rPr lang="en-US" dirty="0" smtClean="0"/>
              <a:t>training</a:t>
            </a:r>
            <a:endParaRPr lang="en-US" dirty="0"/>
          </a:p>
        </p:txBody>
      </p:sp>
      <p:sp>
        <p:nvSpPr>
          <p:cNvPr id="8" name="Title 1"/>
          <p:cNvSpPr>
            <a:spLocks noGrp="1"/>
          </p:cNvSpPr>
          <p:nvPr>
            <p:ph type="ctrTitle"/>
          </p:nvPr>
        </p:nvSpPr>
        <p:spPr>
          <a:xfrm>
            <a:off x="647700" y="3523539"/>
            <a:ext cx="6858000" cy="1006476"/>
          </a:xfrm>
        </p:spPr>
        <p:txBody>
          <a:bodyPr/>
          <a:lstStyle/>
          <a:p>
            <a:pPr>
              <a:lnSpc>
                <a:spcPct val="100000"/>
              </a:lnSpc>
            </a:pPr>
            <a:r>
              <a:rPr lang="en-US" dirty="0"/>
              <a:t>Highly Qualified</a:t>
            </a:r>
            <a:br>
              <a:rPr lang="en-US" dirty="0"/>
            </a:br>
            <a:r>
              <a:rPr lang="en-US" dirty="0"/>
              <a:t>Graduates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0" y="333375"/>
            <a:ext cx="9144000" cy="6524625"/>
          </a:xfrm>
          <a:prstGeom prst="rect">
            <a:avLst/>
          </a:prstGeom>
        </p:spPr>
      </p:pic>
      <p:sp>
        <p:nvSpPr>
          <p:cNvPr id="10" name="Rectangle 9"/>
          <p:cNvSpPr/>
          <p:nvPr/>
        </p:nvSpPr>
        <p:spPr>
          <a:xfrm>
            <a:off x="0" y="3172607"/>
            <a:ext cx="5308600" cy="335896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txBox="1">
            <a:spLocks/>
          </p:cNvSpPr>
          <p:nvPr/>
        </p:nvSpPr>
        <p:spPr>
          <a:xfrm>
            <a:off x="647700" y="4516310"/>
            <a:ext cx="4232308" cy="3836988"/>
          </a:xfrm>
          <a:prstGeom prst="rect">
            <a:avLst/>
          </a:prstGeom>
        </p:spPr>
        <p:txBody>
          <a:bodyPr vert="horz" lIns="91440" tIns="45720" rIns="91440" bIns="45720" rtlCol="0">
            <a:normAutofit/>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200" dirty="0"/>
              <a:t>Recruiting and developing talent</a:t>
            </a:r>
          </a:p>
          <a:p>
            <a:r>
              <a:rPr lang="en-US" sz="1200" dirty="0"/>
              <a:t>Creating excellent environments and facilities</a:t>
            </a:r>
          </a:p>
          <a:p>
            <a:r>
              <a:rPr lang="en-US" sz="1200" dirty="0"/>
              <a:t>Strengthening international </a:t>
            </a:r>
            <a:r>
              <a:rPr lang="en-US" sz="1200" dirty="0" smtClean="0"/>
              <a:t>and </a:t>
            </a:r>
            <a:r>
              <a:rPr lang="en-US" sz="1200" dirty="0"/>
              <a:t>interdisciplinary collaborations</a:t>
            </a:r>
          </a:p>
          <a:p>
            <a:r>
              <a:rPr lang="en-US" sz="1200" dirty="0"/>
              <a:t>Offering a competitive infrastructure</a:t>
            </a:r>
          </a:p>
          <a:p>
            <a:r>
              <a:rPr lang="en-US" sz="1200" dirty="0"/>
              <a:t>Increasing external funding</a:t>
            </a:r>
          </a:p>
          <a:p>
            <a:r>
              <a:rPr lang="en-US" sz="1200" dirty="0"/>
              <a:t>Securing responsible conduct of research</a:t>
            </a:r>
          </a:p>
        </p:txBody>
      </p:sp>
      <p:sp>
        <p:nvSpPr>
          <p:cNvPr id="12" name="Title 1"/>
          <p:cNvSpPr txBox="1">
            <a:spLocks/>
          </p:cNvSpPr>
          <p:nvPr/>
        </p:nvSpPr>
        <p:spPr>
          <a:xfrm>
            <a:off x="647700" y="3327092"/>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Enhancing </a:t>
            </a:r>
          </a:p>
          <a:p>
            <a:pPr>
              <a:lnSpc>
                <a:spcPct val="100000"/>
              </a:lnSpc>
            </a:pPr>
            <a:r>
              <a:rPr lang="en-US" dirty="0"/>
              <a:t>Research Impact</a:t>
            </a:r>
          </a:p>
        </p:txBody>
      </p:sp>
    </p:spTree>
    <p:extLst>
      <p:ext uri="{BB962C8B-B14F-4D97-AF65-F5344CB8AC3E}">
        <p14:creationId xmlns:p14="http://schemas.microsoft.com/office/powerpoint/2010/main" val="1775459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647700" y="510369"/>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r>
              <a:rPr lang="en-US" smtClean="0"/>
              <a:t>Research in numbers</a:t>
            </a:r>
            <a:endParaRPr lang="en-US"/>
          </a:p>
        </p:txBody>
      </p:sp>
      <p:sp>
        <p:nvSpPr>
          <p:cNvPr id="15" name="Text Placeholder 3"/>
          <p:cNvSpPr txBox="1">
            <a:spLocks/>
          </p:cNvSpPr>
          <p:nvPr/>
        </p:nvSpPr>
        <p:spPr>
          <a:xfrm>
            <a:off x="1124580" y="3166819"/>
            <a:ext cx="2391617" cy="1289778"/>
          </a:xfrm>
          <a:prstGeom prst="rect">
            <a:avLst/>
          </a:prstGeom>
        </p:spPr>
        <p:txBody>
          <a:bodyPr/>
          <a:lstStyle>
            <a:lvl1pPr marL="0" indent="0" algn="l" defTabSz="685800" rtl="0" eaLnBrk="1" latinLnBrk="0" hangingPunct="1">
              <a:lnSpc>
                <a:spcPct val="90000"/>
              </a:lnSpc>
              <a:spcBef>
                <a:spcPts val="750"/>
              </a:spcBef>
              <a:buFont typeface="Arial"/>
              <a:buNone/>
              <a:defRPr sz="2000" b="1"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lnSpc>
                <a:spcPts val="900"/>
              </a:lnSpc>
            </a:pPr>
            <a:r>
              <a:rPr lang="en-US" sz="1800" dirty="0">
                <a:solidFill>
                  <a:srgbClr val="38317D"/>
                </a:solidFill>
              </a:rPr>
              <a:t>302,000 </a:t>
            </a:r>
            <a:r>
              <a:rPr lang="sk-SK" sz="1200" b="0" dirty="0">
                <a:solidFill>
                  <a:srgbClr val="38317D"/>
                </a:solidFill>
              </a:rPr>
              <a:t>m</a:t>
            </a:r>
            <a:r>
              <a:rPr lang="sk-SK" sz="1200" b="0" baseline="30000" dirty="0">
                <a:solidFill>
                  <a:srgbClr val="38317D"/>
                </a:solidFill>
              </a:rPr>
              <a:t>2</a:t>
            </a:r>
            <a:endParaRPr lang="en-US" sz="1200" b="0" baseline="30000" dirty="0">
              <a:solidFill>
                <a:srgbClr val="38317D"/>
              </a:solidFill>
            </a:endParaRPr>
          </a:p>
          <a:p>
            <a:pPr algn="ctr">
              <a:lnSpc>
                <a:spcPts val="900"/>
              </a:lnSpc>
            </a:pPr>
            <a:r>
              <a:rPr lang="en-US" sz="1200" b="0" dirty="0">
                <a:solidFill>
                  <a:schemeClr val="tx1"/>
                </a:solidFill>
              </a:rPr>
              <a:t>Building floor space</a:t>
            </a:r>
          </a:p>
        </p:txBody>
      </p:sp>
      <p:sp>
        <p:nvSpPr>
          <p:cNvPr id="16" name="Text Placeholder 3"/>
          <p:cNvSpPr txBox="1">
            <a:spLocks/>
          </p:cNvSpPr>
          <p:nvPr/>
        </p:nvSpPr>
        <p:spPr>
          <a:xfrm>
            <a:off x="3287291" y="3166819"/>
            <a:ext cx="2391617" cy="1289778"/>
          </a:xfrm>
          <a:prstGeom prst="rect">
            <a:avLst/>
          </a:prstGeom>
        </p:spPr>
        <p:txBody>
          <a:bodyPr/>
          <a:lstStyle>
            <a:lvl1pPr marL="0" indent="0" algn="l" defTabSz="685800" rtl="0" eaLnBrk="1" latinLnBrk="0" hangingPunct="1">
              <a:lnSpc>
                <a:spcPct val="90000"/>
              </a:lnSpc>
              <a:spcBef>
                <a:spcPts val="750"/>
              </a:spcBef>
              <a:buFont typeface="Arial"/>
              <a:buNone/>
              <a:defRPr sz="2000" b="1"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lnSpc>
                <a:spcPts val="900"/>
              </a:lnSpc>
            </a:pPr>
            <a:r>
              <a:rPr lang="en-US" sz="1800" dirty="0" smtClean="0">
                <a:solidFill>
                  <a:srgbClr val="38317D"/>
                </a:solidFill>
              </a:rPr>
              <a:t>1,550</a:t>
            </a:r>
            <a:endParaRPr lang="en-US" sz="1800" dirty="0">
              <a:solidFill>
                <a:srgbClr val="38317D"/>
              </a:solidFill>
            </a:endParaRPr>
          </a:p>
          <a:p>
            <a:pPr algn="ctr">
              <a:lnSpc>
                <a:spcPts val="900"/>
              </a:lnSpc>
            </a:pPr>
            <a:r>
              <a:rPr lang="en-US" sz="1200" b="0" dirty="0">
                <a:solidFill>
                  <a:schemeClr val="tx1"/>
                </a:solidFill>
              </a:rPr>
              <a:t>PhD students</a:t>
            </a:r>
          </a:p>
        </p:txBody>
      </p:sp>
      <p:sp>
        <p:nvSpPr>
          <p:cNvPr id="17" name="Text Placeholder 3"/>
          <p:cNvSpPr txBox="1">
            <a:spLocks/>
          </p:cNvSpPr>
          <p:nvPr/>
        </p:nvSpPr>
        <p:spPr>
          <a:xfrm>
            <a:off x="5450002" y="3166818"/>
            <a:ext cx="2391617" cy="1289778"/>
          </a:xfrm>
          <a:prstGeom prst="rect">
            <a:avLst/>
          </a:prstGeom>
        </p:spPr>
        <p:txBody>
          <a:bodyPr/>
          <a:lstStyle>
            <a:lvl1pPr marL="0" indent="0" algn="l" defTabSz="685800" rtl="0" eaLnBrk="1" latinLnBrk="0" hangingPunct="1">
              <a:lnSpc>
                <a:spcPct val="90000"/>
              </a:lnSpc>
              <a:spcBef>
                <a:spcPts val="750"/>
              </a:spcBef>
              <a:buFont typeface="Arial"/>
              <a:buNone/>
              <a:defRPr sz="2000" b="1"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lnSpc>
                <a:spcPts val="900"/>
              </a:lnSpc>
            </a:pPr>
            <a:r>
              <a:rPr lang="en-US" sz="1800" dirty="0" smtClean="0">
                <a:solidFill>
                  <a:srgbClr val="38317D"/>
                </a:solidFill>
              </a:rPr>
              <a:t>3,000</a:t>
            </a:r>
            <a:endParaRPr lang="en-US" sz="1800" dirty="0">
              <a:solidFill>
                <a:srgbClr val="38317D"/>
              </a:solidFill>
            </a:endParaRPr>
          </a:p>
          <a:p>
            <a:pPr algn="ctr">
              <a:lnSpc>
                <a:spcPts val="900"/>
              </a:lnSpc>
            </a:pPr>
            <a:r>
              <a:rPr lang="en-US" sz="1200" b="0" dirty="0">
                <a:solidFill>
                  <a:schemeClr val="tx1"/>
                </a:solidFill>
              </a:rPr>
              <a:t>Scientific </a:t>
            </a:r>
            <a:r>
              <a:rPr lang="en-US" sz="1200" b="0" dirty="0" smtClean="0">
                <a:solidFill>
                  <a:schemeClr val="tx1"/>
                </a:solidFill>
              </a:rPr>
              <a:t>staff* </a:t>
            </a:r>
            <a:endParaRPr lang="en-US" sz="1200" b="0" dirty="0">
              <a:solidFill>
                <a:schemeClr val="tx1"/>
              </a:solidFill>
            </a:endParaRPr>
          </a:p>
        </p:txBody>
      </p:sp>
      <p:sp>
        <p:nvSpPr>
          <p:cNvPr id="18" name="Text Placeholder 3"/>
          <p:cNvSpPr txBox="1">
            <a:spLocks/>
          </p:cNvSpPr>
          <p:nvPr/>
        </p:nvSpPr>
        <p:spPr>
          <a:xfrm>
            <a:off x="2127894" y="5367694"/>
            <a:ext cx="2391617" cy="1289778"/>
          </a:xfrm>
          <a:prstGeom prst="rect">
            <a:avLst/>
          </a:prstGeom>
        </p:spPr>
        <p:txBody>
          <a:bodyPr/>
          <a:lstStyle>
            <a:lvl1pPr marL="0" indent="0" algn="l" defTabSz="685800" rtl="0" eaLnBrk="1" latinLnBrk="0" hangingPunct="1">
              <a:lnSpc>
                <a:spcPct val="90000"/>
              </a:lnSpc>
              <a:spcBef>
                <a:spcPts val="750"/>
              </a:spcBef>
              <a:buFont typeface="Arial"/>
              <a:buNone/>
              <a:defRPr sz="2000" b="1"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lnSpc>
                <a:spcPts val="900"/>
              </a:lnSpc>
            </a:pPr>
            <a:r>
              <a:rPr lang="da-DK" sz="1200" b="0" dirty="0">
                <a:solidFill>
                  <a:srgbClr val="38317D"/>
                </a:solidFill>
              </a:rPr>
              <a:t>EUR</a:t>
            </a:r>
            <a:r>
              <a:rPr lang="hu-HU" sz="1800" b="0" dirty="0">
                <a:solidFill>
                  <a:srgbClr val="38317D"/>
                </a:solidFill>
              </a:rPr>
              <a:t> </a:t>
            </a:r>
            <a:r>
              <a:rPr lang="en-US" sz="1800" dirty="0" smtClean="0">
                <a:solidFill>
                  <a:srgbClr val="38317D"/>
                </a:solidFill>
              </a:rPr>
              <a:t>241 </a:t>
            </a:r>
            <a:r>
              <a:rPr lang="hu-HU" sz="1200" b="0" dirty="0">
                <a:solidFill>
                  <a:srgbClr val="38317D"/>
                </a:solidFill>
              </a:rPr>
              <a:t>million</a:t>
            </a:r>
            <a:endParaRPr lang="en-US" sz="1200" b="0" baseline="30000" dirty="0">
              <a:solidFill>
                <a:srgbClr val="38317D"/>
              </a:solidFill>
            </a:endParaRPr>
          </a:p>
          <a:p>
            <a:pPr algn="ctr">
              <a:lnSpc>
                <a:spcPts val="900"/>
              </a:lnSpc>
            </a:pPr>
            <a:r>
              <a:rPr lang="en-US" sz="1200" b="0" dirty="0">
                <a:solidFill>
                  <a:schemeClr val="tx1"/>
                </a:solidFill>
              </a:rPr>
              <a:t>External research </a:t>
            </a:r>
            <a:r>
              <a:rPr lang="en-US" sz="1200" b="0" dirty="0" smtClean="0">
                <a:solidFill>
                  <a:schemeClr val="tx1"/>
                </a:solidFill>
              </a:rPr>
              <a:t>funding</a:t>
            </a:r>
            <a:endParaRPr lang="en-US" sz="1200" b="0" dirty="0">
              <a:solidFill>
                <a:schemeClr val="tx1"/>
              </a:solidFill>
            </a:endParaRPr>
          </a:p>
        </p:txBody>
      </p:sp>
      <p:sp>
        <p:nvSpPr>
          <p:cNvPr id="19" name="Text Placeholder 3"/>
          <p:cNvSpPr txBox="1">
            <a:spLocks/>
          </p:cNvSpPr>
          <p:nvPr/>
        </p:nvSpPr>
        <p:spPr>
          <a:xfrm>
            <a:off x="4402409" y="5416103"/>
            <a:ext cx="2391617" cy="1289778"/>
          </a:xfrm>
          <a:prstGeom prst="rect">
            <a:avLst/>
          </a:prstGeom>
        </p:spPr>
        <p:txBody>
          <a:bodyPr/>
          <a:lstStyle>
            <a:lvl1pPr marL="0" indent="0" algn="l" defTabSz="685800" rtl="0" eaLnBrk="1" latinLnBrk="0" hangingPunct="1">
              <a:lnSpc>
                <a:spcPct val="90000"/>
              </a:lnSpc>
              <a:spcBef>
                <a:spcPts val="750"/>
              </a:spcBef>
              <a:buFont typeface="Arial"/>
              <a:buNone/>
              <a:defRPr sz="2000" b="1"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lnSpc>
                <a:spcPts val="900"/>
              </a:lnSpc>
            </a:pPr>
            <a:r>
              <a:rPr lang="en-US" sz="1800" dirty="0" smtClean="0">
                <a:solidFill>
                  <a:srgbClr val="38317D"/>
                </a:solidFill>
              </a:rPr>
              <a:t>22,500</a:t>
            </a:r>
            <a:endParaRPr lang="en-US" sz="1800" dirty="0">
              <a:solidFill>
                <a:srgbClr val="38317D"/>
              </a:solidFill>
            </a:endParaRPr>
          </a:p>
          <a:p>
            <a:pPr algn="ctr">
              <a:lnSpc>
                <a:spcPts val="900"/>
              </a:lnSpc>
            </a:pPr>
            <a:r>
              <a:rPr lang="en-US" sz="1200" b="0" dirty="0">
                <a:solidFill>
                  <a:schemeClr val="tx1"/>
                </a:solidFill>
              </a:rPr>
              <a:t>Publications </a:t>
            </a:r>
          </a:p>
          <a:p>
            <a:pPr algn="ctr">
              <a:lnSpc>
                <a:spcPts val="900"/>
              </a:lnSpc>
            </a:pPr>
            <a:r>
              <a:rPr lang="en-US" sz="1200" b="0" dirty="0">
                <a:solidFill>
                  <a:schemeClr val="tx1"/>
                </a:solidFill>
              </a:rPr>
              <a:t>(</a:t>
            </a:r>
            <a:r>
              <a:rPr lang="en-US" sz="1200" b="0" dirty="0" smtClean="0">
                <a:solidFill>
                  <a:schemeClr val="tx1"/>
                </a:solidFill>
              </a:rPr>
              <a:t>2013-2017)</a:t>
            </a:r>
            <a:endParaRPr lang="en-US" sz="1200" b="0" dirty="0">
              <a:solidFill>
                <a:schemeClr val="tx1"/>
              </a:solidFill>
            </a:endParaRPr>
          </a:p>
        </p:txBody>
      </p:sp>
      <p:sp>
        <p:nvSpPr>
          <p:cNvPr id="21" name="TextBox 5"/>
          <p:cNvSpPr txBox="1"/>
          <p:nvPr/>
        </p:nvSpPr>
        <p:spPr>
          <a:xfrm>
            <a:off x="257042" y="6411547"/>
            <a:ext cx="8820698" cy="215444"/>
          </a:xfrm>
          <a:prstGeom prst="rect">
            <a:avLst/>
          </a:prstGeom>
          <a:noFill/>
        </p:spPr>
        <p:txBody>
          <a:bodyPr wrap="square" rtlCol="0">
            <a:spAutoFit/>
          </a:bodyPr>
          <a:lstStyle/>
          <a:p>
            <a:r>
              <a:rPr lang="en-US" sz="800" dirty="0">
                <a:solidFill>
                  <a:schemeClr val="bg1">
                    <a:lumMod val="50000"/>
                  </a:schemeClr>
                </a:solidFill>
              </a:rPr>
              <a:t>Source: SUND Research and Innovation </a:t>
            </a:r>
            <a:r>
              <a:rPr lang="en-US" sz="800" dirty="0" smtClean="0">
                <a:solidFill>
                  <a:schemeClr val="bg1">
                    <a:lumMod val="50000"/>
                  </a:schemeClr>
                </a:solidFill>
              </a:rPr>
              <a:t>2019 </a:t>
            </a:r>
            <a:r>
              <a:rPr lang="en-US" sz="800" dirty="0">
                <a:solidFill>
                  <a:schemeClr val="bg1">
                    <a:lumMod val="50000"/>
                  </a:schemeClr>
                </a:solidFill>
              </a:rPr>
              <a:t>(PhD students, Scientific staff, publications and external </a:t>
            </a:r>
            <a:r>
              <a:rPr lang="en-US" sz="800" dirty="0" smtClean="0">
                <a:solidFill>
                  <a:schemeClr val="bg1">
                    <a:lumMod val="50000"/>
                  </a:schemeClr>
                </a:solidFill>
              </a:rPr>
              <a:t>research funding</a:t>
            </a:r>
            <a:r>
              <a:rPr lang="en-US" sz="800" dirty="0">
                <a:solidFill>
                  <a:schemeClr val="bg1">
                    <a:lumMod val="50000"/>
                  </a:schemeClr>
                </a:solidFill>
              </a:rPr>
              <a:t>) and SUND Campus Service </a:t>
            </a:r>
            <a:r>
              <a:rPr lang="en-US" sz="800" dirty="0" smtClean="0">
                <a:solidFill>
                  <a:schemeClr val="bg1">
                    <a:lumMod val="50000"/>
                  </a:schemeClr>
                </a:solidFill>
              </a:rPr>
              <a:t>2019 </a:t>
            </a:r>
            <a:endParaRPr lang="en-US" sz="800" dirty="0">
              <a:solidFill>
                <a:schemeClr val="bg1">
                  <a:lumMod val="50000"/>
                </a:schemeClr>
              </a:solidFill>
            </a:endParaRPr>
          </a:p>
        </p:txBody>
      </p:sp>
      <p:pic>
        <p:nvPicPr>
          <p:cNvPr id="22" name="Picture 13">
            <a:extLst>
              <a:ext uri="{FF2B5EF4-FFF2-40B4-BE49-F238E27FC236}">
                <a16:creationId xmlns:a16="http://schemas.microsoft.com/office/drawing/2014/main" id="{009937DF-5F2B-8A44-B911-B79CD0D32593}"/>
              </a:ext>
            </a:extLst>
          </p:cNvPr>
          <p:cNvPicPr>
            <a:picLocks noChangeAspect="1"/>
          </p:cNvPicPr>
          <p:nvPr/>
        </p:nvPicPr>
        <p:blipFill>
          <a:blip r:embed="rId3"/>
          <a:stretch>
            <a:fillRect/>
          </a:stretch>
        </p:blipFill>
        <p:spPr>
          <a:xfrm>
            <a:off x="1811688" y="2064191"/>
            <a:ext cx="999294" cy="726182"/>
          </a:xfrm>
          <a:prstGeom prst="rect">
            <a:avLst/>
          </a:prstGeom>
        </p:spPr>
      </p:pic>
      <p:pic>
        <p:nvPicPr>
          <p:cNvPr id="23" name="Picture 14">
            <a:extLst>
              <a:ext uri="{FF2B5EF4-FFF2-40B4-BE49-F238E27FC236}">
                <a16:creationId xmlns:a16="http://schemas.microsoft.com/office/drawing/2014/main" id="{F15C87E1-8313-AE48-8926-7B50B63CC844}"/>
              </a:ext>
            </a:extLst>
          </p:cNvPr>
          <p:cNvPicPr>
            <a:picLocks noChangeAspect="1"/>
          </p:cNvPicPr>
          <p:nvPr/>
        </p:nvPicPr>
        <p:blipFill>
          <a:blip r:embed="rId4"/>
          <a:stretch>
            <a:fillRect/>
          </a:stretch>
        </p:blipFill>
        <p:spPr>
          <a:xfrm>
            <a:off x="4200809" y="1964602"/>
            <a:ext cx="573871" cy="841678"/>
          </a:xfrm>
          <a:prstGeom prst="rect">
            <a:avLst/>
          </a:prstGeom>
        </p:spPr>
      </p:pic>
      <p:pic>
        <p:nvPicPr>
          <p:cNvPr id="24" name="Picture 15">
            <a:extLst>
              <a:ext uri="{FF2B5EF4-FFF2-40B4-BE49-F238E27FC236}">
                <a16:creationId xmlns:a16="http://schemas.microsoft.com/office/drawing/2014/main" id="{296319F8-D44F-6F4B-91C5-10DD04321D53}"/>
              </a:ext>
            </a:extLst>
          </p:cNvPr>
          <p:cNvPicPr>
            <a:picLocks noChangeAspect="1"/>
          </p:cNvPicPr>
          <p:nvPr/>
        </p:nvPicPr>
        <p:blipFill>
          <a:blip r:embed="rId5"/>
          <a:stretch>
            <a:fillRect/>
          </a:stretch>
        </p:blipFill>
        <p:spPr>
          <a:xfrm>
            <a:off x="2764689" y="4229272"/>
            <a:ext cx="900129" cy="707078"/>
          </a:xfrm>
          <a:prstGeom prst="rect">
            <a:avLst/>
          </a:prstGeom>
        </p:spPr>
      </p:pic>
      <p:pic>
        <p:nvPicPr>
          <p:cNvPr id="25" name="Picture 7">
            <a:extLst>
              <a:ext uri="{FF2B5EF4-FFF2-40B4-BE49-F238E27FC236}">
                <a16:creationId xmlns:a16="http://schemas.microsoft.com/office/drawing/2014/main" id="{DDAFE439-9C21-F24A-81BB-AB9ABD78282E}"/>
              </a:ext>
            </a:extLst>
          </p:cNvPr>
          <p:cNvPicPr>
            <a:picLocks noChangeAspect="1"/>
          </p:cNvPicPr>
          <p:nvPr/>
        </p:nvPicPr>
        <p:blipFill>
          <a:blip r:embed="rId6"/>
          <a:stretch>
            <a:fillRect/>
          </a:stretch>
        </p:blipFill>
        <p:spPr>
          <a:xfrm>
            <a:off x="6373144" y="1904917"/>
            <a:ext cx="672426" cy="869671"/>
          </a:xfrm>
          <a:prstGeom prst="rect">
            <a:avLst/>
          </a:prstGeom>
        </p:spPr>
      </p:pic>
      <p:pic>
        <p:nvPicPr>
          <p:cNvPr id="27" name="Picture 17">
            <a:extLst>
              <a:ext uri="{FF2B5EF4-FFF2-40B4-BE49-F238E27FC236}">
                <a16:creationId xmlns:a16="http://schemas.microsoft.com/office/drawing/2014/main" id="{CA49CFB0-A7F2-DD47-BA84-2969B13022E1}"/>
              </a:ext>
            </a:extLst>
          </p:cNvPr>
          <p:cNvPicPr>
            <a:picLocks noChangeAspect="1"/>
          </p:cNvPicPr>
          <p:nvPr/>
        </p:nvPicPr>
        <p:blipFill>
          <a:blip r:embed="rId7"/>
          <a:stretch>
            <a:fillRect/>
          </a:stretch>
        </p:blipFill>
        <p:spPr>
          <a:xfrm>
            <a:off x="5191818" y="4235459"/>
            <a:ext cx="812800" cy="749300"/>
          </a:xfrm>
          <a:prstGeom prst="rect">
            <a:avLst/>
          </a:prstGeom>
        </p:spPr>
      </p:pic>
    </p:spTree>
    <p:extLst>
      <p:ext uri="{BB962C8B-B14F-4D97-AF65-F5344CB8AC3E}">
        <p14:creationId xmlns:p14="http://schemas.microsoft.com/office/powerpoint/2010/main" val="1380915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6</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4865"/>
          <a:stretch/>
        </p:blipFill>
        <p:spPr>
          <a:xfrm>
            <a:off x="0" y="337944"/>
            <a:ext cx="9144000" cy="6520056"/>
          </a:xfrm>
          <a:prstGeom prst="rect">
            <a:avLst/>
          </a:prstGeom>
        </p:spPr>
      </p:pic>
    </p:spTree>
    <p:extLst>
      <p:ext uri="{BB962C8B-B14F-4D97-AF65-F5344CB8AC3E}">
        <p14:creationId xmlns:p14="http://schemas.microsoft.com/office/powerpoint/2010/main" val="649406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3375"/>
            <a:ext cx="9149130" cy="6534089"/>
          </a:xfrm>
          <a:prstGeom prst="rect">
            <a:avLst/>
          </a:prstGeom>
        </p:spPr>
      </p:pic>
      <p:sp>
        <p:nvSpPr>
          <p:cNvPr id="6" name="Rectangle 5"/>
          <p:cNvSpPr/>
          <p:nvPr/>
        </p:nvSpPr>
        <p:spPr>
          <a:xfrm>
            <a:off x="0" y="2523322"/>
            <a:ext cx="5965902" cy="411989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txBox="1">
            <a:spLocks/>
          </p:cNvSpPr>
          <p:nvPr/>
        </p:nvSpPr>
        <p:spPr>
          <a:xfrm>
            <a:off x="647701" y="3706792"/>
            <a:ext cx="4914114" cy="2765047"/>
          </a:xfrm>
          <a:prstGeom prst="rect">
            <a:avLst/>
          </a:prstGeom>
        </p:spPr>
        <p:txBody>
          <a:bodyPr vert="horz" lIns="91440" tIns="45720" rIns="91440" bIns="45720" rtlCol="0">
            <a:normAutofit fontScale="70000" lnSpcReduction="20000"/>
          </a:bodyPr>
          <a:lstStyle>
            <a:lvl1pPr marL="285750" indent="-285750" algn="l" defTabSz="685800" rtl="0" eaLnBrk="1" latinLnBrk="0" hangingPunct="1">
              <a:lnSpc>
                <a:spcPct val="90000"/>
              </a:lnSpc>
              <a:spcBef>
                <a:spcPts val="750"/>
              </a:spcBef>
              <a:buClr>
                <a:srgbClr val="38317D"/>
              </a:buClr>
              <a:buSzPct val="120000"/>
              <a:buFont typeface="Arial" charset="0"/>
              <a:buChar char="•"/>
              <a:defRPr sz="1100" b="0" kern="1200">
                <a:solidFill>
                  <a:schemeClr val="tx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2pPr>
            <a:lvl3pPr marL="9715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3pPr>
            <a:lvl4pPr marL="13144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4pPr>
            <a:lvl5pPr marL="1657350" indent="-285750" algn="l" defTabSz="685800" rtl="0" eaLnBrk="1" latinLnBrk="0" hangingPunct="1">
              <a:lnSpc>
                <a:spcPct val="90000"/>
              </a:lnSpc>
              <a:spcBef>
                <a:spcPts val="375"/>
              </a:spcBef>
              <a:buClr>
                <a:srgbClr val="38317D"/>
              </a:buClr>
              <a:buSzPct val="120000"/>
              <a:buFont typeface="Arial" charset="0"/>
              <a:buChar char="•"/>
              <a:defRPr sz="11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endParaRPr lang="en-US" sz="1300" b="1" dirty="0" smtClean="0"/>
          </a:p>
          <a:p>
            <a:pPr>
              <a:lnSpc>
                <a:spcPct val="120000"/>
              </a:lnSpc>
            </a:pPr>
            <a:r>
              <a:rPr lang="en-US" sz="1300" dirty="0"/>
              <a:t>Animal facility at Department of Experimental Medicine</a:t>
            </a:r>
          </a:p>
          <a:p>
            <a:pPr>
              <a:lnSpc>
                <a:spcPct val="120000"/>
              </a:lnSpc>
            </a:pPr>
            <a:r>
              <a:rPr lang="da-DK" sz="1300" dirty="0"/>
              <a:t>Core </a:t>
            </a:r>
            <a:r>
              <a:rPr lang="da-DK" sz="1300" dirty="0" err="1"/>
              <a:t>facility</a:t>
            </a:r>
            <a:r>
              <a:rPr lang="da-DK" sz="1300" dirty="0"/>
              <a:t> for </a:t>
            </a:r>
            <a:r>
              <a:rPr lang="da-DK" sz="1300" dirty="0" err="1"/>
              <a:t>transgenic</a:t>
            </a:r>
            <a:r>
              <a:rPr lang="da-DK" sz="1300" dirty="0"/>
              <a:t> </a:t>
            </a:r>
            <a:r>
              <a:rPr lang="da-DK" sz="1300" dirty="0" err="1"/>
              <a:t>mice</a:t>
            </a:r>
            <a:r>
              <a:rPr lang="da-DK" sz="1300" dirty="0"/>
              <a:t> </a:t>
            </a:r>
          </a:p>
          <a:p>
            <a:pPr>
              <a:lnSpc>
                <a:spcPct val="120000"/>
              </a:lnSpc>
            </a:pPr>
            <a:r>
              <a:rPr lang="en-US" sz="1300" dirty="0"/>
              <a:t>Zebrafish facility</a:t>
            </a:r>
          </a:p>
          <a:p>
            <a:pPr>
              <a:lnSpc>
                <a:spcPct val="120000"/>
              </a:lnSpc>
            </a:pPr>
            <a:r>
              <a:rPr lang="en-US" sz="1300" dirty="0"/>
              <a:t>Core facility for Integrated Microscopy </a:t>
            </a:r>
          </a:p>
          <a:p>
            <a:pPr>
              <a:lnSpc>
                <a:spcPct val="120000"/>
              </a:lnSpc>
            </a:pPr>
            <a:r>
              <a:rPr lang="en-US" sz="1300" dirty="0"/>
              <a:t>Nuclear Magnetic Resonance facility</a:t>
            </a:r>
          </a:p>
          <a:p>
            <a:pPr>
              <a:lnSpc>
                <a:spcPct val="120000"/>
              </a:lnSpc>
            </a:pPr>
            <a:r>
              <a:rPr lang="en-US" sz="1300" dirty="0" err="1"/>
              <a:t>Cryo</a:t>
            </a:r>
            <a:r>
              <a:rPr lang="en-US" sz="1300" dirty="0"/>
              <a:t>-electron microscope facility </a:t>
            </a:r>
          </a:p>
          <a:p>
            <a:pPr>
              <a:lnSpc>
                <a:spcPct val="120000"/>
              </a:lnSpc>
            </a:pPr>
            <a:r>
              <a:rPr lang="da-DK" sz="1300" dirty="0"/>
              <a:t>Mass </a:t>
            </a:r>
            <a:r>
              <a:rPr lang="da-DK" sz="1300" dirty="0" err="1"/>
              <a:t>Spectrometry</a:t>
            </a:r>
            <a:r>
              <a:rPr lang="da-DK" sz="1300" dirty="0"/>
              <a:t> Platform </a:t>
            </a:r>
          </a:p>
          <a:p>
            <a:pPr>
              <a:lnSpc>
                <a:spcPct val="120000"/>
              </a:lnSpc>
            </a:pPr>
            <a:r>
              <a:rPr lang="en-US" sz="1300" dirty="0"/>
              <a:t>European Spallation Source Data Management and Software Center</a:t>
            </a:r>
          </a:p>
          <a:p>
            <a:pPr>
              <a:lnSpc>
                <a:spcPct val="120000"/>
              </a:lnSpc>
            </a:pPr>
            <a:r>
              <a:rPr lang="en-US" sz="1300" dirty="0"/>
              <a:t>Section of Biostatistics and Good Clinical Practice unit </a:t>
            </a:r>
          </a:p>
          <a:p>
            <a:pPr>
              <a:lnSpc>
                <a:spcPct val="120000"/>
              </a:lnSpc>
            </a:pPr>
            <a:r>
              <a:rPr lang="en-US" sz="1300" dirty="0"/>
              <a:t>Databases, biobanks, bioinformatics and big data. </a:t>
            </a:r>
            <a:br>
              <a:rPr lang="en-US" sz="1300" dirty="0"/>
            </a:br>
            <a:r>
              <a:rPr lang="en-US" sz="1300" dirty="0"/>
              <a:t>E.g.  </a:t>
            </a:r>
            <a:r>
              <a:rPr lang="en-US" sz="1300" dirty="0" err="1"/>
              <a:t>Computerome</a:t>
            </a:r>
            <a:r>
              <a:rPr lang="en-US" sz="1300" dirty="0"/>
              <a:t> </a:t>
            </a:r>
            <a:r>
              <a:rPr lang="en-US" sz="1300" dirty="0" smtClean="0"/>
              <a:t>– a new supercomputer </a:t>
            </a:r>
            <a:r>
              <a:rPr lang="en-US" sz="1300" dirty="0"/>
              <a:t>for Life Sciences</a:t>
            </a:r>
          </a:p>
          <a:p>
            <a:endParaRPr lang="en-US" sz="1300" dirty="0"/>
          </a:p>
          <a:p>
            <a:endParaRPr lang="en-US" sz="1300" dirty="0"/>
          </a:p>
        </p:txBody>
      </p:sp>
      <p:sp>
        <p:nvSpPr>
          <p:cNvPr id="8" name="Title 1"/>
          <p:cNvSpPr txBox="1">
            <a:spLocks/>
          </p:cNvSpPr>
          <p:nvPr/>
        </p:nvSpPr>
        <p:spPr>
          <a:xfrm>
            <a:off x="647700" y="2593943"/>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a:lnSpc>
                <a:spcPct val="100000"/>
              </a:lnSpc>
            </a:pPr>
            <a:r>
              <a:rPr lang="en-US" dirty="0"/>
              <a:t>Strong research </a:t>
            </a:r>
          </a:p>
          <a:p>
            <a:pPr>
              <a:lnSpc>
                <a:spcPct val="100000"/>
              </a:lnSpc>
            </a:pPr>
            <a:r>
              <a:rPr lang="en-US" dirty="0"/>
              <a:t>infrastructure </a:t>
            </a:r>
          </a:p>
        </p:txBody>
      </p:sp>
    </p:spTree>
    <p:extLst>
      <p:ext uri="{BB962C8B-B14F-4D97-AF65-F5344CB8AC3E}">
        <p14:creationId xmlns:p14="http://schemas.microsoft.com/office/powerpoint/2010/main" val="145207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8189" y="510369"/>
            <a:ext cx="6858000" cy="1006476"/>
          </a:xfrm>
        </p:spPr>
        <p:txBody>
          <a:bodyPr/>
          <a:lstStyle/>
          <a:p>
            <a:pPr algn="ctr"/>
            <a:r>
              <a:rPr lang="en-US" dirty="0" smtClean="0"/>
              <a:t>Excellent Research </a:t>
            </a:r>
            <a:r>
              <a:rPr lang="en-US" dirty="0" err="1" smtClean="0"/>
              <a:t>Centres</a:t>
            </a:r>
            <a:endParaRPr lang="en-US"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5297"/>
          <a:stretch/>
        </p:blipFill>
        <p:spPr>
          <a:xfrm flipH="1">
            <a:off x="0" y="333375"/>
            <a:ext cx="9144000" cy="6547433"/>
          </a:xfrm>
          <a:prstGeom prst="rect">
            <a:avLst/>
          </a:prstGeom>
        </p:spPr>
      </p:pic>
      <p:sp>
        <p:nvSpPr>
          <p:cNvPr id="22" name="Title 1"/>
          <p:cNvSpPr txBox="1">
            <a:spLocks/>
          </p:cNvSpPr>
          <p:nvPr/>
        </p:nvSpPr>
        <p:spPr>
          <a:xfrm>
            <a:off x="570210" y="333375"/>
            <a:ext cx="6858000" cy="1006476"/>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400" b="1" kern="1200" cap="all" baseline="0">
                <a:solidFill>
                  <a:srgbClr val="38317D"/>
                </a:solidFill>
                <a:latin typeface="+mn-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all" spc="0" normalizeH="0" baseline="0" noProof="0" dirty="0" smtClean="0">
                <a:ln>
                  <a:noFill/>
                </a:ln>
                <a:solidFill>
                  <a:srgbClr val="38317D"/>
                </a:solidFill>
                <a:effectLst/>
                <a:uLnTx/>
                <a:uFillTx/>
                <a:latin typeface="Verdana"/>
                <a:ea typeface="+mj-ea"/>
                <a:cs typeface="+mj-cs"/>
              </a:rPr>
              <a:t>Excellent Research </a:t>
            </a:r>
            <a:r>
              <a:rPr kumimoji="0" lang="en-US" sz="2400" b="1" i="0" u="none" strike="noStrike" kern="1200" cap="all" spc="0" normalizeH="0" baseline="0" noProof="0" dirty="0" err="1" smtClean="0">
                <a:ln>
                  <a:noFill/>
                </a:ln>
                <a:solidFill>
                  <a:srgbClr val="38317D"/>
                </a:solidFill>
                <a:effectLst/>
                <a:uLnTx/>
                <a:uFillTx/>
                <a:latin typeface="Verdana"/>
                <a:ea typeface="+mj-ea"/>
                <a:cs typeface="+mj-cs"/>
              </a:rPr>
              <a:t>Centres</a:t>
            </a:r>
            <a:endParaRPr kumimoji="0" lang="en-US" sz="2400" b="1" i="0" u="none" strike="noStrike" kern="1200" cap="all" spc="0" normalizeH="0" baseline="0" noProof="0" dirty="0">
              <a:ln>
                <a:noFill/>
              </a:ln>
              <a:solidFill>
                <a:srgbClr val="38317D"/>
              </a:solidFill>
              <a:effectLst/>
              <a:uLnTx/>
              <a:uFillTx/>
              <a:latin typeface="Verdana"/>
              <a:ea typeface="+mj-ea"/>
              <a:cs typeface="+mj-cs"/>
            </a:endParaRPr>
          </a:p>
        </p:txBody>
      </p:sp>
      <p:sp>
        <p:nvSpPr>
          <p:cNvPr id="23" name="TextBox 22"/>
          <p:cNvSpPr txBox="1"/>
          <p:nvPr/>
        </p:nvSpPr>
        <p:spPr>
          <a:xfrm>
            <a:off x="654814" y="3212278"/>
            <a:ext cx="3751772" cy="461665"/>
          </a:xfrm>
          <a:prstGeom prst="rect">
            <a:avLst/>
          </a:prstGeom>
          <a:solidFill>
            <a:srgbClr val="29216A"/>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Novo Nordisk Foundation Center for Protein </a:t>
            </a: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Research </a:t>
            </a:r>
            <a:r>
              <a:rPr kumimoji="0" lang="en-US" sz="1200" b="1" i="0" u="none" strike="noStrike" kern="1200" cap="none" spc="0" normalizeH="0" baseline="0" noProof="0" dirty="0">
                <a:ln>
                  <a:noFill/>
                </a:ln>
                <a:solidFill>
                  <a:prstClr val="white"/>
                </a:solidFill>
                <a:effectLst/>
                <a:uLnTx/>
                <a:uFillTx/>
                <a:latin typeface="Verdana"/>
                <a:ea typeface="+mn-ea"/>
                <a:cs typeface="+mn-cs"/>
              </a:rPr>
              <a:t>(CPR)</a:t>
            </a:r>
          </a:p>
        </p:txBody>
      </p:sp>
      <p:sp>
        <p:nvSpPr>
          <p:cNvPr id="24" name="TextBox 23"/>
          <p:cNvSpPr txBox="1"/>
          <p:nvPr/>
        </p:nvSpPr>
        <p:spPr>
          <a:xfrm>
            <a:off x="647700" y="3918689"/>
            <a:ext cx="3751772" cy="461665"/>
          </a:xfrm>
          <a:prstGeom prst="rect">
            <a:avLst/>
          </a:prstGeom>
          <a:solidFill>
            <a:srgbClr val="29216A"/>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Novo Nordisk Foundation Center for Basic Metabolic Research (CBMR)</a:t>
            </a:r>
          </a:p>
        </p:txBody>
      </p:sp>
      <p:sp>
        <p:nvSpPr>
          <p:cNvPr id="26" name="TextBox 25"/>
          <p:cNvSpPr txBox="1"/>
          <p:nvPr/>
        </p:nvSpPr>
        <p:spPr>
          <a:xfrm>
            <a:off x="654814" y="5287731"/>
            <a:ext cx="3751772" cy="461665"/>
          </a:xfrm>
          <a:prstGeom prst="rect">
            <a:avLst/>
          </a:prstGeom>
          <a:solidFill>
            <a:srgbClr val="29216A"/>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Biotech </a:t>
            </a:r>
            <a:r>
              <a:rPr kumimoji="0" lang="en-US" sz="1200" b="1" i="0" u="none" strike="noStrike" kern="1200" cap="none" spc="0" normalizeH="0" baseline="0" noProof="0" dirty="0">
                <a:ln>
                  <a:noFill/>
                </a:ln>
                <a:solidFill>
                  <a:prstClr val="white"/>
                </a:solidFill>
                <a:effectLst/>
                <a:uLnTx/>
                <a:uFillTx/>
                <a:latin typeface="Verdana"/>
                <a:ea typeface="+mn-ea"/>
                <a:cs typeface="+mn-cs"/>
              </a:rPr>
              <a:t>Research </a:t>
            </a: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
            </a:r>
            <a:br>
              <a:rPr kumimoji="0" lang="en-US" sz="1200" b="1" i="0" u="none" strike="noStrike" kern="1200" cap="none" spc="0" normalizeH="0" baseline="0" noProof="0" dirty="0" smtClean="0">
                <a:ln>
                  <a:noFill/>
                </a:ln>
                <a:solidFill>
                  <a:prstClr val="white"/>
                </a:solidFill>
                <a:effectLst/>
                <a:uLnTx/>
                <a:uFillTx/>
                <a:latin typeface="Verdana"/>
                <a:ea typeface="+mn-ea"/>
                <a:cs typeface="+mn-cs"/>
              </a:rPr>
            </a:b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and </a:t>
            </a:r>
            <a:r>
              <a:rPr kumimoji="0" lang="en-US" sz="1200" b="1" i="0" u="none" strike="noStrike" kern="1200" cap="none" spc="0" normalizeH="0" baseline="0" noProof="0" dirty="0">
                <a:ln>
                  <a:noFill/>
                </a:ln>
                <a:solidFill>
                  <a:prstClr val="white"/>
                </a:solidFill>
                <a:effectLst/>
                <a:uLnTx/>
                <a:uFillTx/>
                <a:latin typeface="Verdana"/>
                <a:ea typeface="+mn-ea"/>
                <a:cs typeface="+mn-cs"/>
              </a:rPr>
              <a:t>Innovation </a:t>
            </a: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Centre (BRIC)</a:t>
            </a:r>
            <a:endParaRPr kumimoji="0" lang="en-US" sz="1200" b="1" i="0" u="none" strike="noStrike" kern="1200" cap="none" spc="0" normalizeH="0" baseline="0" noProof="0" dirty="0">
              <a:ln>
                <a:noFill/>
              </a:ln>
              <a:solidFill>
                <a:prstClr val="white"/>
              </a:solidFill>
              <a:effectLst/>
              <a:uLnTx/>
              <a:uFillTx/>
              <a:latin typeface="Verdana"/>
              <a:ea typeface="+mn-ea"/>
              <a:cs typeface="+mn-cs"/>
            </a:endParaRPr>
          </a:p>
        </p:txBody>
      </p:sp>
      <p:sp>
        <p:nvSpPr>
          <p:cNvPr id="28" name="Rectangle 27"/>
          <p:cNvSpPr/>
          <p:nvPr/>
        </p:nvSpPr>
        <p:spPr>
          <a:xfrm>
            <a:off x="0" y="3212278"/>
            <a:ext cx="750111" cy="462905"/>
          </a:xfrm>
          <a:prstGeom prst="rect">
            <a:avLst/>
          </a:prstGeom>
          <a:solidFill>
            <a:srgbClr val="29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29" name="Rectangle 28"/>
          <p:cNvSpPr/>
          <p:nvPr/>
        </p:nvSpPr>
        <p:spPr>
          <a:xfrm>
            <a:off x="0" y="3911263"/>
            <a:ext cx="750113" cy="453660"/>
          </a:xfrm>
          <a:prstGeom prst="rect">
            <a:avLst/>
          </a:prstGeom>
          <a:solidFill>
            <a:srgbClr val="29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0" name="Rectangle 29"/>
          <p:cNvSpPr/>
          <p:nvPr/>
        </p:nvSpPr>
        <p:spPr>
          <a:xfrm>
            <a:off x="-24696" y="4590118"/>
            <a:ext cx="750113" cy="461665"/>
          </a:xfrm>
          <a:prstGeom prst="rect">
            <a:avLst/>
          </a:prstGeom>
          <a:solidFill>
            <a:srgbClr val="29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2" name="Rectangle 31"/>
          <p:cNvSpPr/>
          <p:nvPr/>
        </p:nvSpPr>
        <p:spPr>
          <a:xfrm>
            <a:off x="2935" y="5287731"/>
            <a:ext cx="750113" cy="461665"/>
          </a:xfrm>
          <a:prstGeom prst="rect">
            <a:avLst/>
          </a:prstGeom>
          <a:solidFill>
            <a:srgbClr val="29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25" name="TextBox 24"/>
          <p:cNvSpPr txBox="1"/>
          <p:nvPr/>
        </p:nvSpPr>
        <p:spPr>
          <a:xfrm>
            <a:off x="649380" y="4598120"/>
            <a:ext cx="3751772" cy="461665"/>
          </a:xfrm>
          <a:prstGeom prst="rect">
            <a:avLst/>
          </a:prstGeom>
          <a:solidFill>
            <a:srgbClr val="29216A"/>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Novo Nordisk Foundation Center for Stem Cell Biology (</a:t>
            </a:r>
            <a:r>
              <a:rPr kumimoji="0" lang="en-US" sz="1200" b="1" i="0" u="none" strike="noStrike" kern="1200" cap="none" spc="0" normalizeH="0" baseline="0" noProof="0" dirty="0" err="1">
                <a:ln>
                  <a:noFill/>
                </a:ln>
                <a:solidFill>
                  <a:prstClr val="white"/>
                </a:solidFill>
                <a:effectLst/>
                <a:uLnTx/>
                <a:uFillTx/>
                <a:latin typeface="Verdana"/>
                <a:ea typeface="+mn-ea"/>
                <a:cs typeface="+mn-cs"/>
              </a:rPr>
              <a:t>DanStem</a:t>
            </a:r>
            <a:r>
              <a:rPr kumimoji="0" lang="en-US" sz="1200" b="1" i="0" u="none" strike="noStrike" kern="1200" cap="none" spc="0" normalizeH="0" baseline="0" noProof="0" dirty="0">
                <a:ln>
                  <a:noFill/>
                </a:ln>
                <a:solidFill>
                  <a:prstClr val="white"/>
                </a:solidFill>
                <a:effectLst/>
                <a:uLnTx/>
                <a:uFillTx/>
                <a:latin typeface="Verdana"/>
                <a:ea typeface="+mn-ea"/>
                <a:cs typeface="+mn-cs"/>
              </a:rPr>
              <a:t>)</a:t>
            </a:r>
          </a:p>
        </p:txBody>
      </p:sp>
      <p:sp>
        <p:nvSpPr>
          <p:cNvPr id="17" name="Rectangle 31"/>
          <p:cNvSpPr/>
          <p:nvPr/>
        </p:nvSpPr>
        <p:spPr>
          <a:xfrm>
            <a:off x="1678" y="6014038"/>
            <a:ext cx="750113" cy="461665"/>
          </a:xfrm>
          <a:prstGeom prst="rect">
            <a:avLst/>
          </a:prstGeom>
          <a:solidFill>
            <a:srgbClr val="292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20" name="TextBox 24"/>
          <p:cNvSpPr txBox="1"/>
          <p:nvPr/>
        </p:nvSpPr>
        <p:spPr>
          <a:xfrm>
            <a:off x="649380" y="6014038"/>
            <a:ext cx="3751772" cy="461665"/>
          </a:xfrm>
          <a:prstGeom prst="rect">
            <a:avLst/>
          </a:prstGeom>
          <a:solidFill>
            <a:srgbClr val="29216A"/>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Center for Translational </a:t>
            </a:r>
            <a:r>
              <a:rPr kumimoji="0" lang="en-US" sz="1200" b="1" i="0" u="none" strike="noStrike" kern="1200" cap="none" spc="0" normalizeH="0" baseline="0" noProof="0" dirty="0" err="1" smtClean="0">
                <a:ln>
                  <a:noFill/>
                </a:ln>
                <a:solidFill>
                  <a:prstClr val="white"/>
                </a:solidFill>
                <a:effectLst/>
                <a:uLnTx/>
                <a:uFillTx/>
                <a:latin typeface="Verdana"/>
                <a:ea typeface="+mn-ea"/>
                <a:cs typeface="+mn-cs"/>
              </a:rPr>
              <a:t>Neuromedicine</a:t>
            </a:r>
            <a:r>
              <a:rPr kumimoji="0" lang="en-US" sz="1200" b="1" i="0" u="none" strike="noStrike" kern="1200" cap="none" spc="0" normalizeH="0" baseline="0" noProof="0" dirty="0" smtClean="0">
                <a:ln>
                  <a:noFill/>
                </a:ln>
                <a:solidFill>
                  <a:prstClr val="white"/>
                </a:solidFill>
                <a:effectLst/>
                <a:uLnTx/>
                <a:uFillTx/>
                <a:latin typeface="Verdana"/>
                <a:ea typeface="+mn-ea"/>
                <a:cs typeface="+mn-cs"/>
              </a:rPr>
              <a:t> (CTN)</a:t>
            </a:r>
            <a:endParaRPr kumimoji="0" lang="en-US" sz="1200" b="1"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3124991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4"/>
          </p:nvPr>
        </p:nvSpPr>
        <p:spPr/>
        <p:txBody>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2030" y="333375"/>
            <a:ext cx="9141970" cy="6524625"/>
          </a:xfrm>
          <a:prstGeom prst="rect">
            <a:avLst/>
          </a:prstGeom>
        </p:spPr>
      </p:pic>
    </p:spTree>
    <p:extLst>
      <p:ext uri="{BB962C8B-B14F-4D97-AF65-F5344CB8AC3E}">
        <p14:creationId xmlns:p14="http://schemas.microsoft.com/office/powerpoint/2010/main" val="1954392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KU Medarbejderguide dokument" ma:contentTypeID="0x010100321F1813AE4A7046B6126D52239F206701007BC16D9EEC1A3647B87D5902B9A48CF9" ma:contentTypeVersion="232" ma:contentTypeDescription="Opret et nyt dokument." ma:contentTypeScope="" ma:versionID="c8b0ea3948804b88a5cd5081cedfd0e2">
  <xsd:schema xmlns:xsd="http://www.w3.org/2001/XMLSchema" xmlns:xs="http://www.w3.org/2001/XMLSchema" xmlns:p="http://schemas.microsoft.com/office/2006/metadata/properties" xmlns:ns2="a9c21cd9-c4d6-46ab-aa0b-2425b1d0c963" targetNamespace="http://schemas.microsoft.com/office/2006/metadata/properties" ma:root="true" ma:fieldsID="7eb1095b3a3934a87b0ca89ca3b33487" ns2:_="">
    <xsd:import namespace="a9c21cd9-c4d6-46ab-aa0b-2425b1d0c963"/>
    <xsd:element name="properties">
      <xsd:complexType>
        <xsd:sequence>
          <xsd:element name="documentManagement">
            <xsd:complexType>
              <xsd:all>
                <xsd:element ref="ns2:TaxCatchAll" minOccurs="0"/>
                <xsd:element ref="ns2:TaxCatchAllLabel" minOccurs="0"/>
                <xsd:element ref="ns2:KUTargetGroupCode" minOccurs="0"/>
                <xsd:element ref="ns2:db9304c26443406da46e1fe21c8b7cb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21cd9-c4d6-46ab-aa0b-2425b1d0c963" elementFormDefault="qualified">
    <xsd:import namespace="http://schemas.microsoft.com/office/2006/documentManagement/types"/>
    <xsd:import namespace="http://schemas.microsoft.com/office/infopath/2007/PartnerControls"/>
    <xsd:element name="TaxCatchAll" ma:index="8" nillable="true" ma:displayName="Taksonomiopsamlingskolonne" ma:description="" ma:hidden="true" ma:list="{3dfb8054-3335-4f4f-a2a5-147c4f785a7a}" ma:internalName="TaxCatchAll" ma:showField="CatchAllData"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ksonomiopsamlingskolonne1" ma:description="" ma:hidden="true" ma:list="{3dfb8054-3335-4f4f-a2a5-147c4f785a7a}" ma:internalName="TaxCatchAllLabel" ma:readOnly="true" ma:showField="CatchAllDataLabel"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KUTargetGroupCode" ma:index="10" nillable="true" ma:displayName="Målgruppe" ma:internalName="KUTargetGroupCode">
      <xsd:simpleType>
        <xsd:restriction base="dms:Text">
          <xsd:maxLength value="255"/>
        </xsd:restriction>
      </xsd:simpleType>
    </xsd:element>
    <xsd:element name="db9304c26443406da46e1fe21c8b7cba" ma:index="11" nillable="true" ma:taxonomy="true" ma:internalName="db9304c26443406da46e1fe21c8b7cba" ma:taxonomyFieldName="KUEmployeeGuideSubjectMulti" ma:displayName="Medarbejderguide emne" ma:default="" ma:fieldId="{db9304c2-6443-406d-a46e-1fe21c8b7cba}" ma:sspId="778bc8ad-b7b6-484e-8ca1-265a34063f74" ma:termSetId="efb7a711-8eaa-4df8-8e6e-0e23c86e36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TaxCatchAll xmlns="a9c21cd9-c4d6-46ab-aa0b-2425b1d0c963"/>
    <KUTargetGroupCode xmlns="a9c21cd9-c4d6-46ab-aa0b-2425b1d0c963">,xod,</KUTargetGroupCode>
    <db9304c26443406da46e1fe21c8b7cba xmlns="a9c21cd9-c4d6-46ab-aa0b-2425b1d0c963">
      <Terms xmlns="http://schemas.microsoft.com/office/infopath/2007/PartnerControls"/>
    </db9304c26443406da46e1fe21c8b7cba>
  </documentManagement>
</p:properties>
</file>

<file path=customXml/item4.xml><?xml version="1.0" encoding="utf-8"?>
<?mso-contentType ?>
<SharedContentType xmlns="Microsoft.SharePoint.Taxonomy.ContentTypeSync" SourceId="778bc8ad-b7b6-484e-8ca1-265a34063f74" ContentTypeId="0x010100321F1813AE4A7046B6126D52239F206701" PreviousValue="false"/>
</file>

<file path=customXml/itemProps1.xml><?xml version="1.0" encoding="utf-8"?>
<ds:datastoreItem xmlns:ds="http://schemas.openxmlformats.org/officeDocument/2006/customXml" ds:itemID="{E243CB3B-8830-4367-AC6A-BF38223B3068}">
  <ds:schemaRefs>
    <ds:schemaRef ds:uri="http://schemas.microsoft.com/sharepoint/v3/contenttype/forms"/>
  </ds:schemaRefs>
</ds:datastoreItem>
</file>

<file path=customXml/itemProps2.xml><?xml version="1.0" encoding="utf-8"?>
<ds:datastoreItem xmlns:ds="http://schemas.openxmlformats.org/officeDocument/2006/customXml" ds:itemID="{45792B4F-9CFD-42FD-8F2D-47FB99C01D96}"/>
</file>

<file path=customXml/itemProps3.xml><?xml version="1.0" encoding="utf-8"?>
<ds:datastoreItem xmlns:ds="http://schemas.openxmlformats.org/officeDocument/2006/customXml" ds:itemID="{002D3BF9-14D6-4991-BBDB-BCB165713C14}">
  <ds:schemaRefs>
    <ds:schemaRef ds:uri="http://schemas.microsoft.com/sharepoint/v3"/>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AACED42E-482D-4085-BA18-BA53711B17F2}"/>
</file>

<file path=docProps/app.xml><?xml version="1.0" encoding="utf-8"?>
<Properties xmlns="http://schemas.openxmlformats.org/officeDocument/2006/extended-properties" xmlns:vt="http://schemas.openxmlformats.org/officeDocument/2006/docPropsVTypes">
  <Template/>
  <TotalTime>5903</TotalTime>
  <Words>1360</Words>
  <Application>Microsoft Office PowerPoint</Application>
  <PresentationFormat>Skærmshow (4:3)</PresentationFormat>
  <Paragraphs>409</Paragraphs>
  <Slides>31</Slides>
  <Notes>31</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31</vt:i4>
      </vt:variant>
    </vt:vector>
  </HeadingPairs>
  <TitlesOfParts>
    <vt:vector size="35" baseType="lpstr">
      <vt:lpstr>Arial</vt:lpstr>
      <vt:lpstr>Calibri</vt:lpstr>
      <vt:lpstr>Verdana</vt:lpstr>
      <vt:lpstr>Office Theme</vt:lpstr>
      <vt:lpstr>PowerPoint-præsentation</vt:lpstr>
      <vt:lpstr>PowerPoint-præsentation</vt:lpstr>
      <vt:lpstr>PowerPoint-præsentation</vt:lpstr>
      <vt:lpstr>Highly Qualified Graduates</vt:lpstr>
      <vt:lpstr>PowerPoint-præsentation</vt:lpstr>
      <vt:lpstr>6</vt:lpstr>
      <vt:lpstr>PowerPoint-præsentation</vt:lpstr>
      <vt:lpstr>Excellent Research Centres</vt:lpstr>
      <vt:lpstr>PowerPoint-præsentation</vt:lpstr>
      <vt:lpstr>TOP 10 PUBLISHING COLLABORATIONs</vt:lpstr>
      <vt:lpstr>International Co-autHors </vt:lpstr>
      <vt:lpstr>PowerPoint-præsentation</vt:lpstr>
      <vt:lpstr>PowerPoint-præsentation</vt:lpstr>
      <vt:lpstr>PowerPoint-præsentation</vt:lpstr>
      <vt:lpstr>Research funding</vt:lpstr>
      <vt:lpstr>Top 20 sources of external funding</vt:lpstr>
      <vt:lpstr>PowerPoint-præsentation</vt:lpstr>
      <vt:lpstr>PowerPoint-præsentation</vt:lpstr>
      <vt:lpstr>Agreements</vt:lpstr>
      <vt:lpstr>Patents, inventions and licensing agreements</vt:lpstr>
      <vt:lpstr>SUND Spin-outs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International Alliance  of Research Universities (IARU)</vt:lpstr>
      <vt:lpstr>League of European Research Universities (LERU)</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Klaudia Gal</dc:creator>
  <cp:lastModifiedBy>Maria Kræmmer Bødtcher</cp:lastModifiedBy>
  <cp:revision>249</cp:revision>
  <cp:lastPrinted>2017-02-07T12:46:34Z</cp:lastPrinted>
  <dcterms:created xsi:type="dcterms:W3CDTF">2016-12-19T15:52:48Z</dcterms:created>
  <dcterms:modified xsi:type="dcterms:W3CDTF">2019-11-05T12:12:11Z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0x010100321F1813AE4A7046B6126D52239F206701007BC16D9EEC1A3647B87D5902B9A48CF9</vt:lpwstr>
  </property>
  <property fmtid="{D5CDD505-2E9C-101B-9397-08002B2CF9AE}" pid="3" name="KUEmployeeGuideSubjectMulti">
    <vt:lpwstr/>
  </property>
</Properties>
</file>